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330" r:id="rId5"/>
    <p:sldId id="300" r:id="rId6"/>
    <p:sldId id="305" r:id="rId7"/>
    <p:sldId id="307" r:id="rId8"/>
    <p:sldId id="308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20" r:id="rId19"/>
    <p:sldId id="333" r:id="rId20"/>
    <p:sldId id="334" r:id="rId21"/>
    <p:sldId id="335" r:id="rId22"/>
    <p:sldId id="336" r:id="rId23"/>
    <p:sldId id="337" r:id="rId24"/>
    <p:sldId id="338" r:id="rId25"/>
    <p:sldId id="317" r:id="rId26"/>
    <p:sldId id="339" r:id="rId27"/>
    <p:sldId id="340" r:id="rId28"/>
    <p:sldId id="341" r:id="rId29"/>
    <p:sldId id="342" r:id="rId30"/>
    <p:sldId id="344" r:id="rId31"/>
    <p:sldId id="345" r:id="rId32"/>
    <p:sldId id="318" r:id="rId33"/>
    <p:sldId id="354" r:id="rId34"/>
    <p:sldId id="353" r:id="rId35"/>
    <p:sldId id="347" r:id="rId36"/>
    <p:sldId id="348" r:id="rId37"/>
    <p:sldId id="349" r:id="rId38"/>
    <p:sldId id="350" r:id="rId39"/>
    <p:sldId id="352" r:id="rId40"/>
    <p:sldId id="319" r:id="rId41"/>
    <p:sldId id="299" r:id="rId42"/>
    <p:sldId id="355" r:id="rId43"/>
    <p:sldId id="289" r:id="rId44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99"/>
    <a:srgbClr val="FFFCD9"/>
    <a:srgbClr val="FEF2E2"/>
    <a:srgbClr val="3F8030"/>
    <a:srgbClr val="F9FDE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1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1031E8A-CF84-4732-8D35-3D2895D0A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E19B421-B688-4474-833E-B8E5A11D86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93CFA2A-AE3C-4BD9-B5DE-84EE093EDBF5}" type="datetime1">
              <a:rPr lang="nl-NL" smtClean="0"/>
              <a:t>12-9-2022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10D9811-8024-41AF-B0E3-ADEAB28E22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288F8F7-8FD9-4330-81DB-53C4324300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D4C8993-06F1-4105-B80F-22BBB2D599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0501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50D904-EC02-4BEC-9ABB-7BD591EDA5AA}" type="datetime1">
              <a:rPr lang="nl-NL" noProof="0" smtClean="0"/>
              <a:t>12-9-2022</a:t>
            </a:fld>
            <a:endParaRPr lang="nl-NL" noProof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3D1BA25-45AC-0C48-96BD-5DDCEEC5AF57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7667015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141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4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328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656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70B994C-A700-4648-A4D6-B500A702200B}"/>
              </a:ext>
            </a:extLst>
          </p:cNvPr>
          <p:cNvSpPr/>
          <p:nvPr userDrawn="1"/>
        </p:nvSpPr>
        <p:spPr>
          <a:xfrm>
            <a:off x="4467069" y="1754155"/>
            <a:ext cx="7724931" cy="51038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6169D4C1-82D6-4206-B0E8-AF62D6F09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754155 h 6858000"/>
              <a:gd name="connsiteX3" fmla="*/ 4467070 w 12192000"/>
              <a:gd name="connsiteY3" fmla="*/ 1754155 h 6858000"/>
              <a:gd name="connsiteX4" fmla="*/ 446707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754155"/>
                </a:lnTo>
                <a:lnTo>
                  <a:pt x="4467070" y="1754155"/>
                </a:lnTo>
                <a:lnTo>
                  <a:pt x="446707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7404" y="2335342"/>
            <a:ext cx="6580584" cy="1951037"/>
          </a:xfrm>
        </p:spPr>
        <p:txBody>
          <a:bodyPr rtlCol="0" anchor="t" anchorCtr="0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2894" y="4286379"/>
            <a:ext cx="4093029" cy="1642473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KLIKKEN OM TITELSTIJL VAN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indeling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98CBB35A-0A08-5041-BD40-BF45BC1AEA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261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6" name="Tijdelijke aanduiding voor tekst 26">
            <a:extLst>
              <a:ext uri="{FF2B5EF4-FFF2-40B4-BE49-F238E27FC236}">
                <a16:creationId xmlns:a16="http://schemas.microsoft.com/office/drawing/2014/main" id="{13A7526F-5EB1-B149-A17B-140D879C22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783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7" name="Tijdelijke aanduiding voor tekst 26">
            <a:extLst>
              <a:ext uri="{FF2B5EF4-FFF2-40B4-BE49-F238E27FC236}">
                <a16:creationId xmlns:a16="http://schemas.microsoft.com/office/drawing/2014/main" id="{F324894D-54DA-A14A-A64C-19BB8656F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783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668630C3-2B55-3E42-B37C-761FC5B8D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9243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9" name="Tijdelijke aanduiding voor tekst 26">
            <a:extLst>
              <a:ext uri="{FF2B5EF4-FFF2-40B4-BE49-F238E27FC236}">
                <a16:creationId xmlns:a16="http://schemas.microsoft.com/office/drawing/2014/main" id="{13A77570-6922-804B-9561-A4FD1EECA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765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E1C349B5-EA89-A045-923D-E8C06B61BF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5765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4355BC29-468B-9443-AAF0-D4F9A17CBB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3225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26">
            <a:extLst>
              <a:ext uri="{FF2B5EF4-FFF2-40B4-BE49-F238E27FC236}">
                <a16:creationId xmlns:a16="http://schemas.microsoft.com/office/drawing/2014/main" id="{0ACA1FDC-8C3E-1548-BBD5-7F8C1F2BE6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9747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13" name="Tijdelijke aanduiding voor tekst 26">
            <a:extLst>
              <a:ext uri="{FF2B5EF4-FFF2-40B4-BE49-F238E27FC236}">
                <a16:creationId xmlns:a16="http://schemas.microsoft.com/office/drawing/2014/main" id="{01851322-3359-0A4C-A37F-267BC65A6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747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14" name="Tijdelijke aanduiding voor afbeelding 24">
            <a:extLst>
              <a:ext uri="{FF2B5EF4-FFF2-40B4-BE49-F238E27FC236}">
                <a16:creationId xmlns:a16="http://schemas.microsoft.com/office/drawing/2014/main" id="{59988A13-ECF1-ED4E-B389-5F37421ED4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77207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5" name="Tijdelijke aanduiding voor tekst 26">
            <a:extLst>
              <a:ext uri="{FF2B5EF4-FFF2-40B4-BE49-F238E27FC236}">
                <a16:creationId xmlns:a16="http://schemas.microsoft.com/office/drawing/2014/main" id="{1638E04D-DAC7-604F-A069-95B2DFCC77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729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16" name="Tijdelijke aanduiding voor tekst 26">
            <a:extLst>
              <a:ext uri="{FF2B5EF4-FFF2-40B4-BE49-F238E27FC236}">
                <a16:creationId xmlns:a16="http://schemas.microsoft.com/office/drawing/2014/main" id="{90B59C4A-4CEA-9A4D-B122-9413587B21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33729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17" name="Tijdelijke aanduiding voor afbeelding 17">
            <a:extLst>
              <a:ext uri="{FF2B5EF4-FFF2-40B4-BE49-F238E27FC236}">
                <a16:creationId xmlns:a16="http://schemas.microsoft.com/office/drawing/2014/main" id="{7DDB2A7E-5AF6-4711-8A74-79B2DF28E6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4DE4F48-3DE9-4C77-86D8-E2729DB71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9" name="Tijdelijke aanduiding voor datum 6">
            <a:extLst>
              <a:ext uri="{FF2B5EF4-FFF2-40B4-BE49-F238E27FC236}">
                <a16:creationId xmlns:a16="http://schemas.microsoft.com/office/drawing/2014/main" id="{A220F2AA-9E42-4AB5-8185-09F43E8B417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20" name="Tijdelijke aanduiding voor voettekst 10">
            <a:extLst>
              <a:ext uri="{FF2B5EF4-FFF2-40B4-BE49-F238E27FC236}">
                <a16:creationId xmlns:a16="http://schemas.microsoft.com/office/drawing/2014/main" id="{CE3D587E-37A7-4617-98F5-BBAEA534F79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21" name="Tijdelijke aanduiding voor dianummer 11">
            <a:extLst>
              <a:ext uri="{FF2B5EF4-FFF2-40B4-BE49-F238E27FC236}">
                <a16:creationId xmlns:a16="http://schemas.microsoft.com/office/drawing/2014/main" id="{9254D0DC-D4BC-4F16-9841-5BD3BB3DF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8194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indeling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25" name="Tijdelijke aanduiding voor afbeelding 24">
            <a:extLst>
              <a:ext uri="{FF2B5EF4-FFF2-40B4-BE49-F238E27FC236}">
                <a16:creationId xmlns:a16="http://schemas.microsoft.com/office/drawing/2014/main" id="{1BA2D214-E442-1E4E-97CD-BEF2BAC1A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950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8CDBFFA1-19CC-A745-A4B0-C4C7E165E8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325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28" name="Tijdelijke aanduiding voor tekst 26">
            <a:extLst>
              <a:ext uri="{FF2B5EF4-FFF2-40B4-BE49-F238E27FC236}">
                <a16:creationId xmlns:a16="http://schemas.microsoft.com/office/drawing/2014/main" id="{6865090D-070B-514D-8644-27AA44684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325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29" name="Tijdelijke aanduiding voor afbeelding 24">
            <a:extLst>
              <a:ext uri="{FF2B5EF4-FFF2-40B4-BE49-F238E27FC236}">
                <a16:creationId xmlns:a16="http://schemas.microsoft.com/office/drawing/2014/main" id="{BDCAC79F-D619-4A4D-AA16-33462F91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3785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30" name="Tijdelijke aanduiding voor tekst 26">
            <a:extLst>
              <a:ext uri="{FF2B5EF4-FFF2-40B4-BE49-F238E27FC236}">
                <a16:creationId xmlns:a16="http://schemas.microsoft.com/office/drawing/2014/main" id="{60BA181C-FF2A-FC45-8F96-700584BD2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160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31" name="Tijdelijke aanduiding voor tekst 26">
            <a:extLst>
              <a:ext uri="{FF2B5EF4-FFF2-40B4-BE49-F238E27FC236}">
                <a16:creationId xmlns:a16="http://schemas.microsoft.com/office/drawing/2014/main" id="{AC5838B0-DD1C-E84B-9489-3993D788FF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8160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32" name="Tijdelijke aanduiding voor afbeelding 24">
            <a:extLst>
              <a:ext uri="{FF2B5EF4-FFF2-40B4-BE49-F238E27FC236}">
                <a16:creationId xmlns:a16="http://schemas.microsoft.com/office/drawing/2014/main" id="{7175A9C4-CAA9-A64F-A5D8-1C0A7C1B5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5620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33" name="Tijdelijke aanduiding voor tekst 26">
            <a:extLst>
              <a:ext uri="{FF2B5EF4-FFF2-40B4-BE49-F238E27FC236}">
                <a16:creationId xmlns:a16="http://schemas.microsoft.com/office/drawing/2014/main" id="{9C830668-9722-B940-B234-BB9FE0EFE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9995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34" name="Tijdelijke aanduiding voor tekst 26">
            <a:extLst>
              <a:ext uri="{FF2B5EF4-FFF2-40B4-BE49-F238E27FC236}">
                <a16:creationId xmlns:a16="http://schemas.microsoft.com/office/drawing/2014/main" id="{5BCB1F98-2365-A845-807C-BE51A3C6D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9995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35" name="Tijdelijke aanduiding voor afbeelding 24">
            <a:extLst>
              <a:ext uri="{FF2B5EF4-FFF2-40B4-BE49-F238E27FC236}">
                <a16:creationId xmlns:a16="http://schemas.microsoft.com/office/drawing/2014/main" id="{B18B6DCA-AAB8-5F4F-9DD5-B86EE8CBD3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9526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36" name="Tijdelijke aanduiding voor tekst 26">
            <a:extLst>
              <a:ext uri="{FF2B5EF4-FFF2-40B4-BE49-F238E27FC236}">
                <a16:creationId xmlns:a16="http://schemas.microsoft.com/office/drawing/2014/main" id="{CE3D1F83-7947-624B-AC3C-7D21821AE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901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37" name="Tijdelijke aanduiding voor tekst 26">
            <a:extLst>
              <a:ext uri="{FF2B5EF4-FFF2-40B4-BE49-F238E27FC236}">
                <a16:creationId xmlns:a16="http://schemas.microsoft.com/office/drawing/2014/main" id="{3608F6B5-173E-7945-A6B4-E26276D080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03901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38" name="Tijdelijke aanduiding voor afbeelding 24">
            <a:extLst>
              <a:ext uri="{FF2B5EF4-FFF2-40B4-BE49-F238E27FC236}">
                <a16:creationId xmlns:a16="http://schemas.microsoft.com/office/drawing/2014/main" id="{1ACD0622-4EE2-F64A-A285-02AFE95C5D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1950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39" name="Tijdelijke aanduiding voor tekst 26">
            <a:extLst>
              <a:ext uri="{FF2B5EF4-FFF2-40B4-BE49-F238E27FC236}">
                <a16:creationId xmlns:a16="http://schemas.microsoft.com/office/drawing/2014/main" id="{D99EB1E8-DE2D-6E40-91BE-B3B1C6ABB7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6325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0" name="Tijdelijke aanduiding voor tekst 26">
            <a:extLst>
              <a:ext uri="{FF2B5EF4-FFF2-40B4-BE49-F238E27FC236}">
                <a16:creationId xmlns:a16="http://schemas.microsoft.com/office/drawing/2014/main" id="{CE209033-590B-EA41-9FA9-8D3E20BB5B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6325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1" name="Tijdelijke aanduiding voor afbeelding 24">
            <a:extLst>
              <a:ext uri="{FF2B5EF4-FFF2-40B4-BE49-F238E27FC236}">
                <a16:creationId xmlns:a16="http://schemas.microsoft.com/office/drawing/2014/main" id="{F0EF7FD9-70EA-7D43-AC3A-5648C324AB8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13785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2" name="Tijdelijke aanduiding voor tekst 26">
            <a:extLst>
              <a:ext uri="{FF2B5EF4-FFF2-40B4-BE49-F238E27FC236}">
                <a16:creationId xmlns:a16="http://schemas.microsoft.com/office/drawing/2014/main" id="{20F05298-65A6-7149-AC3E-A91938A0C8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8160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3" name="Tijdelijke aanduiding voor tekst 26">
            <a:extLst>
              <a:ext uri="{FF2B5EF4-FFF2-40B4-BE49-F238E27FC236}">
                <a16:creationId xmlns:a16="http://schemas.microsoft.com/office/drawing/2014/main" id="{E829FF2B-369F-084A-92BE-A42EAD9582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58160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4" name="Tijdelijke aanduiding voor afbeelding 24">
            <a:extLst>
              <a:ext uri="{FF2B5EF4-FFF2-40B4-BE49-F238E27FC236}">
                <a16:creationId xmlns:a16="http://schemas.microsoft.com/office/drawing/2014/main" id="{4E50BB28-D79E-534D-8075-5285673B6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5620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5" name="Tijdelijke aanduiding voor tekst 26">
            <a:extLst>
              <a:ext uri="{FF2B5EF4-FFF2-40B4-BE49-F238E27FC236}">
                <a16:creationId xmlns:a16="http://schemas.microsoft.com/office/drawing/2014/main" id="{F5EB1EB1-0DFF-1C42-9692-85E5A411C8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9995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6" name="Tijdelijke aanduiding voor tekst 26">
            <a:extLst>
              <a:ext uri="{FF2B5EF4-FFF2-40B4-BE49-F238E27FC236}">
                <a16:creationId xmlns:a16="http://schemas.microsoft.com/office/drawing/2014/main" id="{5FEA11E4-7068-E649-9E09-67A1EA10B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9995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7" name="Tijdelijke aanduiding voor afbeelding 24">
            <a:extLst>
              <a:ext uri="{FF2B5EF4-FFF2-40B4-BE49-F238E27FC236}">
                <a16:creationId xmlns:a16="http://schemas.microsoft.com/office/drawing/2014/main" id="{44F9519B-1C20-B848-A15F-EE4D09E5B93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9526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8" name="Tijdelijke aanduiding voor tekst 26">
            <a:extLst>
              <a:ext uri="{FF2B5EF4-FFF2-40B4-BE49-F238E27FC236}">
                <a16:creationId xmlns:a16="http://schemas.microsoft.com/office/drawing/2014/main" id="{22673807-D8F9-5940-AA4D-A70F000074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03901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9" name="Tijdelijke aanduiding voor tekst 26">
            <a:extLst>
              <a:ext uri="{FF2B5EF4-FFF2-40B4-BE49-F238E27FC236}">
                <a16:creationId xmlns:a16="http://schemas.microsoft.com/office/drawing/2014/main" id="{7E03C2A1-41CE-E946-B243-A1235A7E06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03901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50" name="Tijdelijke aanduiding voor datum 6">
            <a:extLst>
              <a:ext uri="{FF2B5EF4-FFF2-40B4-BE49-F238E27FC236}">
                <a16:creationId xmlns:a16="http://schemas.microsoft.com/office/drawing/2014/main" id="{698236FE-C9B0-4E5C-A23B-C02CA6C84173}"/>
              </a:ext>
            </a:extLst>
          </p:cNvPr>
          <p:cNvSpPr>
            <a:spLocks noGrp="1"/>
          </p:cNvSpPr>
          <p:nvPr>
            <p:ph type="dt" sz="half" idx="34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51" name="Tijdelijke aanduiding voor voettekst 10">
            <a:extLst>
              <a:ext uri="{FF2B5EF4-FFF2-40B4-BE49-F238E27FC236}">
                <a16:creationId xmlns:a16="http://schemas.microsoft.com/office/drawing/2014/main" id="{A93C8C74-29A3-4BCC-8EB9-53CE59B4C8F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52" name="Tijdelijke aanduiding voor dianummer 11">
            <a:extLst>
              <a:ext uri="{FF2B5EF4-FFF2-40B4-BE49-F238E27FC236}">
                <a16:creationId xmlns:a16="http://schemas.microsoft.com/office/drawing/2014/main" id="{0DF7F3BB-66CF-46E2-823F-D94C887BC3F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743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7480465" cy="1325563"/>
          </a:xfrm>
        </p:spPr>
        <p:txBody>
          <a:bodyPr rtlCol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F819E775-79C1-C048-A1C9-A453CB9DF3F9}"/>
              </a:ext>
            </a:extLst>
          </p:cNvPr>
          <p:cNvCxnSpPr/>
          <p:nvPr userDrawn="1"/>
        </p:nvCxnSpPr>
        <p:spPr>
          <a:xfrm>
            <a:off x="8504420" y="692983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SmartArt 4">
            <a:extLst>
              <a:ext uri="{FF2B5EF4-FFF2-40B4-BE49-F238E27FC236}">
                <a16:creationId xmlns:a16="http://schemas.microsoft.com/office/drawing/2014/main" id="{2DAB336B-F2EE-7540-B6B9-179BD611A5A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81000" y="1839913"/>
            <a:ext cx="11363325" cy="45720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nl-NL" noProof="0"/>
              <a:t>Klik op het pictogram om een SmartArt-graphic toe te voegen</a:t>
            </a:r>
          </a:p>
        </p:txBody>
      </p:sp>
      <p:sp>
        <p:nvSpPr>
          <p:cNvPr id="6" name="Tijdelijke aanduiding voor datum 6">
            <a:extLst>
              <a:ext uri="{FF2B5EF4-FFF2-40B4-BE49-F238E27FC236}">
                <a16:creationId xmlns:a16="http://schemas.microsoft.com/office/drawing/2014/main" id="{449E2D85-4B9C-467E-B70E-FFFA196D74D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7" name="Tijdelijke aanduiding voor voettekst 10">
            <a:extLst>
              <a:ext uri="{FF2B5EF4-FFF2-40B4-BE49-F238E27FC236}">
                <a16:creationId xmlns:a16="http://schemas.microsoft.com/office/drawing/2014/main" id="{CDB1B6C7-69CF-4FD7-B86B-D3BD6D56A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8" name="Tijdelijke aanduiding voor dianummer 11">
            <a:extLst>
              <a:ext uri="{FF2B5EF4-FFF2-40B4-BE49-F238E27FC236}">
                <a16:creationId xmlns:a16="http://schemas.microsoft.com/office/drawing/2014/main" id="{ABDCE1B3-CAC8-44F2-9A63-C903CBFBAF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646709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BF7DDA28-4051-4C9A-8640-99B7D9008E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6957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20" name="Tijdelijke aanduiding voor tabel 19">
            <a:extLst>
              <a:ext uri="{FF2B5EF4-FFF2-40B4-BE49-F238E27FC236}">
                <a16:creationId xmlns:a16="http://schemas.microsoft.com/office/drawing/2014/main" id="{822FF587-E1EB-4FC1-BE5F-847FC830EBC7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1097279" y="2761488"/>
            <a:ext cx="9997440" cy="2825496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tabel wilt toevoegen</a:t>
            </a:r>
          </a:p>
        </p:txBody>
      </p:sp>
      <p:sp>
        <p:nvSpPr>
          <p:cNvPr id="5" name="Tijdelijke aanduiding voor datum 6">
            <a:extLst>
              <a:ext uri="{FF2B5EF4-FFF2-40B4-BE49-F238E27FC236}">
                <a16:creationId xmlns:a16="http://schemas.microsoft.com/office/drawing/2014/main" id="{404CA344-7BF6-40E6-846B-4DFC68BB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6" name="Tijdelijke aanduiding voor voettekst 10">
            <a:extLst>
              <a:ext uri="{FF2B5EF4-FFF2-40B4-BE49-F238E27FC236}">
                <a16:creationId xmlns:a16="http://schemas.microsoft.com/office/drawing/2014/main" id="{4DF15184-BCA8-45CA-8E5F-B680ADBF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7" name="Tijdelijke aanduiding voor dianummer 11">
            <a:extLst>
              <a:ext uri="{FF2B5EF4-FFF2-40B4-BE49-F238E27FC236}">
                <a16:creationId xmlns:a16="http://schemas.microsoft.com/office/drawing/2014/main" id="{829741B7-179B-4CE8-A5A5-D3EF552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45790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j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59B023D1-B432-4327-9B3B-545A055D0C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8905"/>
            <a:ext cx="12261163" cy="6896905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44B8F7E-01E4-AA4B-B60F-A2BF94E3A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0439" y="1886755"/>
            <a:ext cx="9131121" cy="3084489"/>
          </a:xfrm>
          <a:solidFill>
            <a:schemeClr val="accent1">
              <a:alpha val="89000"/>
            </a:schemeClr>
          </a:solidFill>
        </p:spPr>
        <p:txBody>
          <a:bodyPr lIns="1005840" tIns="640080" rtlCol="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8581E8-B832-44F5-8573-1D49AF804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642" y="4040803"/>
            <a:ext cx="7766978" cy="484050"/>
          </a:xfrm>
        </p:spPr>
        <p:txBody>
          <a:bodyPr rtlCol="0"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6" name="Tijdelijke aanduiding voor datum 1">
            <a:extLst>
              <a:ext uri="{FF2B5EF4-FFF2-40B4-BE49-F238E27FC236}">
                <a16:creationId xmlns:a16="http://schemas.microsoft.com/office/drawing/2014/main" id="{38C5CB97-CD0D-4684-A674-58C891FBC2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  <p:sp>
        <p:nvSpPr>
          <p:cNvPr id="7" name="Tijdelijke aanduiding voor voettekst 2">
            <a:extLst>
              <a:ext uri="{FF2B5EF4-FFF2-40B4-BE49-F238E27FC236}">
                <a16:creationId xmlns:a16="http://schemas.microsoft.com/office/drawing/2014/main" id="{9DB43653-49BD-4FF8-AC52-100F2628D0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C175707F-64A0-469B-AE09-445DCC67D3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BFED5AE-62FF-41D3-952B-067FA6638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" y="-4763"/>
            <a:ext cx="5021348" cy="6858001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778" y="457201"/>
            <a:ext cx="4776538" cy="2285999"/>
          </a:xfrm>
          <a:solidFill>
            <a:schemeClr val="tx1">
              <a:alpha val="92000"/>
            </a:schemeClr>
          </a:solidFill>
        </p:spPr>
        <p:txBody>
          <a:bodyPr lIns="457200" rtlCol="0" anchor="ctr">
            <a:noAutofit/>
          </a:bodyPr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484357"/>
            <a:ext cx="5259388" cy="444215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D6C26EFF-CEA6-4978-A83B-400BFB2B863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0FC19E3C-A9EA-4809-9D98-B4C1EB8B35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973FE4BB-3117-49A2-8624-3E68B81192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10938"/>
            <a:ext cx="3932237" cy="355805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9" name="Rechthoekige driehoek 8">
            <a:extLst>
              <a:ext uri="{FF2B5EF4-FFF2-40B4-BE49-F238E27FC236}">
                <a16:creationId xmlns:a16="http://schemas.microsoft.com/office/drawing/2014/main" id="{AF17559D-BCE9-2744-9623-22E1EE6DF537}"/>
              </a:ext>
            </a:extLst>
          </p:cNvPr>
          <p:cNvSpPr/>
          <p:nvPr userDrawn="1"/>
        </p:nvSpPr>
        <p:spPr>
          <a:xfrm flipH="1">
            <a:off x="6633556" y="1429789"/>
            <a:ext cx="5558444" cy="542821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F2EDADE-B47B-8242-8D03-079A12F1C7A2}"/>
              </a:ext>
            </a:extLst>
          </p:cNvPr>
          <p:cNvCxnSpPr>
            <a:cxnSpLocks/>
          </p:cNvCxnSpPr>
          <p:nvPr userDrawn="1"/>
        </p:nvCxnSpPr>
        <p:spPr>
          <a:xfrm>
            <a:off x="483229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oud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442031C9-0B4C-44DA-907A-9CB1434077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11" y="876926"/>
            <a:ext cx="5079113" cy="1356607"/>
          </a:xfrm>
        </p:spPr>
        <p:txBody>
          <a:bodyPr rtlCol="0" anchor="t" anchorCtr="0">
            <a:normAutofit/>
          </a:bodyPr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10" y="2233534"/>
            <a:ext cx="4205990" cy="2833142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E23592C-4E26-184A-AAED-41EC35AFF551}"/>
              </a:ext>
            </a:extLst>
          </p:cNvPr>
          <p:cNvCxnSpPr/>
          <p:nvPr userDrawn="1"/>
        </p:nvCxnSpPr>
        <p:spPr>
          <a:xfrm>
            <a:off x="0" y="5711252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B68C5F28-837A-4354-8BA4-A994BD1D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890" y="6356350"/>
            <a:ext cx="3108434" cy="365125"/>
          </a:xfrm>
        </p:spPr>
        <p:txBody>
          <a:bodyPr rtlCol="0"/>
          <a:lstStyle>
            <a:lvl1pPr algn="r">
              <a:defRPr>
                <a:latin typeface="+mn-lt"/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A6EDF98A-063D-47C8-8D91-A223F995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042684A6-77E9-406F-A431-4C57DCAE6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954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629" y="611455"/>
            <a:ext cx="10646275" cy="1356607"/>
          </a:xfrm>
        </p:spPr>
        <p:txBody>
          <a:bodyPr rtlCol="0"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0390" y="1883664"/>
            <a:ext cx="11386181" cy="4352544"/>
          </a:xfrm>
        </p:spPr>
        <p:txBody>
          <a:bodyPr rtlCol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l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 algn="l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 algn="l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8458DC-876E-488A-944B-22A1811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8DA1A0-979E-4983-A719-E249D39F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C9D0CB-E1A8-47F0-B2C6-6F370F7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09407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BF0C0123-3B3C-46FD-A0A1-ADA503507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45761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631132"/>
            <a:ext cx="11118272" cy="1662546"/>
          </a:xfrm>
          <a:solidFill>
            <a:schemeClr val="tx1">
              <a:alpha val="89000"/>
            </a:schemeClr>
          </a:solidFill>
        </p:spPr>
        <p:txBody>
          <a:bodyPr lIns="914400" rtlCol="0" anchor="ctr" anchorCtr="0"/>
          <a:lstStyle>
            <a:lvl1pPr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593635"/>
            <a:ext cx="9926782" cy="1662546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E747029-9859-DC45-9A77-7E1D4D104189}"/>
              </a:ext>
            </a:extLst>
          </p:cNvPr>
          <p:cNvCxnSpPr>
            <a:cxnSpLocks/>
          </p:cNvCxnSpPr>
          <p:nvPr userDrawn="1"/>
        </p:nvCxnSpPr>
        <p:spPr>
          <a:xfrm>
            <a:off x="7605486" y="6256186"/>
            <a:ext cx="45865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96DEBBF3-C67B-47A9-B715-36E7E467EC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E476355C-0230-4853-AF11-0A1B0AD8EB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D0A15523-9DC0-4DB6-AAB5-709BE171FB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182AD2A-0ECB-4BEA-B4FC-8A8041F4F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12238"/>
            <a:ext cx="12199673" cy="2945761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6650"/>
            <a:ext cx="10515600" cy="1252163"/>
          </a:xfrm>
        </p:spPr>
        <p:txBody>
          <a:bodyPr rtlCol="0" anchor="ctr" anchorCtr="0"/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928813"/>
            <a:ext cx="10515600" cy="1645660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6333DBA-ED5F-B346-8E4B-C25112DBA65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505786" y="-1017238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8D41C68D-A186-4D75-82A5-8C2768B1846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  <p:sp>
        <p:nvSpPr>
          <p:cNvPr id="9" name="Tijdelijke aanduiding voor voettekst 6">
            <a:extLst>
              <a:ext uri="{FF2B5EF4-FFF2-40B4-BE49-F238E27FC236}">
                <a16:creationId xmlns:a16="http://schemas.microsoft.com/office/drawing/2014/main" id="{88CEBD28-6BC1-4BA2-9AB9-287381DFB6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10" name="Tijdelijke aanduiding voor dianummer 7">
            <a:extLst>
              <a:ext uri="{FF2B5EF4-FFF2-40B4-BE49-F238E27FC236}">
                <a16:creationId xmlns:a16="http://schemas.microsoft.com/office/drawing/2014/main" id="{F89D9479-2604-412D-9703-94A042E59F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03679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5119" y="3846786"/>
            <a:ext cx="4137288" cy="2253977"/>
          </a:xfrm>
        </p:spPr>
        <p:txBody>
          <a:bodyPr rtlCol="0" anchor="t" anchorCtr="0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pPr rtl="0"/>
            <a:r>
              <a:rPr lang="nl-NL" noProof="0"/>
              <a:t>Klik om het model te bewerken 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7615000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jdelijke aanduiding voor grafiek 15">
            <a:extLst>
              <a:ext uri="{FF2B5EF4-FFF2-40B4-BE49-F238E27FC236}">
                <a16:creationId xmlns:a16="http://schemas.microsoft.com/office/drawing/2014/main" id="{575A85FE-F25A-AA48-9533-535C917EBF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4650" y="173736"/>
            <a:ext cx="6761163" cy="57404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nl-NL" noProof="0"/>
              <a:t>Klik op het pictogram als u een grafiek wilt toevoegen</a:t>
            </a:r>
          </a:p>
        </p:txBody>
      </p:sp>
      <p:sp>
        <p:nvSpPr>
          <p:cNvPr id="5" name="Tijdelijke aanduiding voor datum 2">
            <a:extLst>
              <a:ext uri="{FF2B5EF4-FFF2-40B4-BE49-F238E27FC236}">
                <a16:creationId xmlns:a16="http://schemas.microsoft.com/office/drawing/2014/main" id="{22378FC3-0625-417F-9504-AB730950476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6" name="Tijdelijke aanduiding voor voettekst 3">
            <a:extLst>
              <a:ext uri="{FF2B5EF4-FFF2-40B4-BE49-F238E27FC236}">
                <a16:creationId xmlns:a16="http://schemas.microsoft.com/office/drawing/2014/main" id="{BF811660-F20D-49FF-9445-C36E49BD31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7" name="Tijdelijke aanduiding voor dianummer 4">
            <a:extLst>
              <a:ext uri="{FF2B5EF4-FFF2-40B4-BE49-F238E27FC236}">
                <a16:creationId xmlns:a16="http://schemas.microsoft.com/office/drawing/2014/main" id="{9252CDD4-236D-4E0B-B7E5-1299FC84F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03" y="3663846"/>
            <a:ext cx="4385565" cy="2235016"/>
          </a:xfrm>
        </p:spPr>
        <p:txBody>
          <a:bodyPr rtlCol="0" anchor="t" anchorCtr="0">
            <a:normAutofit/>
          </a:bodyPr>
          <a:lstStyle>
            <a:lvl1pPr algn="l">
              <a:defRPr sz="5400">
                <a:latin typeface="+mj-lt"/>
              </a:defRPr>
            </a:lvl1pPr>
          </a:lstStyle>
          <a:p>
            <a:pPr rtl="0"/>
            <a:r>
              <a:rPr lang="nl-NL" noProof="0"/>
              <a:t>Klik om het model te bewerken </a:t>
            </a: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4523214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039E4E5-7FFE-CC4B-8842-71AE4FA86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850" y="3667020"/>
            <a:ext cx="5564845" cy="2235016"/>
          </a:xfrm>
        </p:spPr>
        <p:txBody>
          <a:bodyPr rtlCol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+mj-lt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+mj-lt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+mj-lt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30245D5-FEED-9942-BB36-B4B0944B9E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549275"/>
            <a:ext cx="2555875" cy="2838450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1" name="Tijdelijke aanduiding voor afbeelding 3">
            <a:extLst>
              <a:ext uri="{FF2B5EF4-FFF2-40B4-BE49-F238E27FC236}">
                <a16:creationId xmlns:a16="http://schemas.microsoft.com/office/drawing/2014/main" id="{5EE6AB47-FCD9-0E4A-8E1D-B4C8D134BB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8820" y="549275"/>
            <a:ext cx="2555875" cy="2838450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D878389-B981-B246-9A16-3137079B452D}"/>
              </a:ext>
            </a:extLst>
          </p:cNvPr>
          <p:cNvSpPr/>
          <p:nvPr userDrawn="1"/>
        </p:nvSpPr>
        <p:spPr>
          <a:xfrm>
            <a:off x="0" y="6174931"/>
            <a:ext cx="12192000" cy="683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8" name="Tijdelijke aanduiding voor datum 2">
            <a:extLst>
              <a:ext uri="{FF2B5EF4-FFF2-40B4-BE49-F238E27FC236}">
                <a16:creationId xmlns:a16="http://schemas.microsoft.com/office/drawing/2014/main" id="{2B04B165-7AD0-4017-991A-53D3876388E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6DF0ACE5-9E0A-47E1-A9C1-193F90792C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B5A32872-1E9F-499E-A0E5-E25A25570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33228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449822"/>
            <a:ext cx="4812867" cy="63626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52954"/>
            <a:ext cx="4812867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6563" y="2449822"/>
            <a:ext cx="5294154" cy="63626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6563" y="3152954"/>
            <a:ext cx="5294154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5F2090A0-772A-C549-8840-0CF48830E68A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jdelijke aanduiding voor afbeelding 17">
            <a:extLst>
              <a:ext uri="{FF2B5EF4-FFF2-40B4-BE49-F238E27FC236}">
                <a16:creationId xmlns:a16="http://schemas.microsoft.com/office/drawing/2014/main" id="{2F5025B1-54F6-4735-8BE4-31E33BB3C1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742881-DAF4-4DFE-8C09-2BCC306EF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9" name="Tijdelijke aanduiding voor datum 6">
            <a:extLst>
              <a:ext uri="{FF2B5EF4-FFF2-40B4-BE49-F238E27FC236}">
                <a16:creationId xmlns:a16="http://schemas.microsoft.com/office/drawing/2014/main" id="{DFC82FBA-0F09-4E2A-B286-CC1BAF61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10" name="Tijdelijke aanduiding voor voettekst 10">
            <a:extLst>
              <a:ext uri="{FF2B5EF4-FFF2-40B4-BE49-F238E27FC236}">
                <a16:creationId xmlns:a16="http://schemas.microsoft.com/office/drawing/2014/main" id="{35C8B9BF-3225-42AC-AC54-8108B877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13" name="Tijdelijke aanduiding voor dianummer 11">
            <a:extLst>
              <a:ext uri="{FF2B5EF4-FFF2-40B4-BE49-F238E27FC236}">
                <a16:creationId xmlns:a16="http://schemas.microsoft.com/office/drawing/2014/main" id="{B2CA33E4-9BFE-4DCE-972D-17F3F706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484326"/>
            <a:ext cx="3205396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3187458"/>
            <a:ext cx="3205396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50008" y="2484326"/>
            <a:ext cx="3221182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50008" y="3187458"/>
            <a:ext cx="3221182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860ECCB6-C8A8-BB43-AC04-B3621CFEC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013" y="2484326"/>
            <a:ext cx="3221182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9" name="Tijdelijke aanduiding voor inhoud 5">
            <a:extLst>
              <a:ext uri="{FF2B5EF4-FFF2-40B4-BE49-F238E27FC236}">
                <a16:creationId xmlns:a16="http://schemas.microsoft.com/office/drawing/2014/main" id="{A42E179B-3AD1-7F42-AE86-86F1F9A377E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76013" y="3187458"/>
            <a:ext cx="3221182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+mj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+mj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+mj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j-lt"/>
              </a:defRPr>
            </a:lvl5pPr>
          </a:lstStyle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81FA6F8-E47A-AF48-81E8-B32BDDD67498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jdelijke aanduiding voor afbeelding 17">
            <a:extLst>
              <a:ext uri="{FF2B5EF4-FFF2-40B4-BE49-F238E27FC236}">
                <a16:creationId xmlns:a16="http://schemas.microsoft.com/office/drawing/2014/main" id="{D90CF65F-2A4B-483A-A668-8CA45F6BA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FB9C7FF7-CB56-49D5-BC60-5B51F7308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2" name="Tijdelijke aanduiding voor datum 6">
            <a:extLst>
              <a:ext uri="{FF2B5EF4-FFF2-40B4-BE49-F238E27FC236}">
                <a16:creationId xmlns:a16="http://schemas.microsoft.com/office/drawing/2014/main" id="{3DEAC756-8E1D-4F9B-A6AC-2CB1A39280C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13" name="Tijdelijke aanduiding voor voettekst 10">
            <a:extLst>
              <a:ext uri="{FF2B5EF4-FFF2-40B4-BE49-F238E27FC236}">
                <a16:creationId xmlns:a16="http://schemas.microsoft.com/office/drawing/2014/main" id="{4DC7375B-BA19-477E-BC1F-E66C9A32D34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14" name="Tijdelijke aanduiding voor dianummer 11">
            <a:extLst>
              <a:ext uri="{FF2B5EF4-FFF2-40B4-BE49-F238E27FC236}">
                <a16:creationId xmlns:a16="http://schemas.microsoft.com/office/drawing/2014/main" id="{2EF863B1-B71D-40A5-B100-BEDDF132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9607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nl-NL" noProof="0"/>
              <a:t>20XX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nl-NL" noProof="0"/>
              <a:t>Titel van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62" r:id="rId5"/>
    <p:sldLayoutId id="2147483652" r:id="rId6"/>
    <p:sldLayoutId id="2147483661" r:id="rId7"/>
    <p:sldLayoutId id="2147483653" r:id="rId8"/>
    <p:sldLayoutId id="2147483660" r:id="rId9"/>
    <p:sldLayoutId id="2147483658" r:id="rId10"/>
    <p:sldLayoutId id="2147483664" r:id="rId11"/>
    <p:sldLayoutId id="2147483663" r:id="rId12"/>
    <p:sldLayoutId id="2147483665" r:id="rId13"/>
    <p:sldLayoutId id="2147483655" r:id="rId14"/>
    <p:sldLayoutId id="2147483656" r:id="rId15"/>
    <p:sldLayoutId id="214748365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9.png"/><Relationship Id="rId17" Type="http://schemas.microsoft.com/office/2007/relationships/hdphoto" Target="../media/hdphoto5.wdp"/><Relationship Id="rId2" Type="http://schemas.openxmlformats.org/officeDocument/2006/relationships/image" Target="../media/image1.jp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jpg"/><Relationship Id="rId11" Type="http://schemas.microsoft.com/office/2007/relationships/hdphoto" Target="../media/hdphoto2.wdp"/><Relationship Id="rId5" Type="http://schemas.openxmlformats.org/officeDocument/2006/relationships/image" Target="../media/image4.jpg"/><Relationship Id="rId1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microsoft.com/office/2007/relationships/hdphoto" Target="../media/hdphoto1.wdp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13" Type="http://schemas.openxmlformats.org/officeDocument/2006/relationships/image" Target="../media/image88.jpg"/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12" Type="http://schemas.openxmlformats.org/officeDocument/2006/relationships/image" Target="../media/image87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g"/><Relationship Id="rId11" Type="http://schemas.openxmlformats.org/officeDocument/2006/relationships/image" Target="../media/image86.jpg"/><Relationship Id="rId5" Type="http://schemas.openxmlformats.org/officeDocument/2006/relationships/image" Target="../media/image80.jpg"/><Relationship Id="rId10" Type="http://schemas.openxmlformats.org/officeDocument/2006/relationships/image" Target="../media/image85.jpg"/><Relationship Id="rId4" Type="http://schemas.openxmlformats.org/officeDocument/2006/relationships/image" Target="../media/image79.jpg"/><Relationship Id="rId9" Type="http://schemas.openxmlformats.org/officeDocument/2006/relationships/image" Target="../media/image8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microsoft.com/office/2007/relationships/hdphoto" Target="../media/hdphoto6.wdp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tekst, pentekening&#10;&#10;Automatisch gegenereerde beschrijving">
            <a:extLst>
              <a:ext uri="{FF2B5EF4-FFF2-40B4-BE49-F238E27FC236}">
                <a16:creationId xmlns:a16="http://schemas.microsoft.com/office/drawing/2014/main" id="{3920A2C5-7940-F1CF-B944-9D6C4BDFC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39" y="1009650"/>
            <a:ext cx="2028825" cy="2705100"/>
          </a:xfrm>
          <a:prstGeom prst="rect">
            <a:avLst/>
          </a:prstGeom>
        </p:spPr>
      </p:pic>
      <p:pic>
        <p:nvPicPr>
          <p:cNvPr id="22" name="Afbeelding 21" descr="Afbeelding met pentekening&#10;&#10;Automatisch gegenereerde beschrijving">
            <a:extLst>
              <a:ext uri="{FF2B5EF4-FFF2-40B4-BE49-F238E27FC236}">
                <a16:creationId xmlns:a16="http://schemas.microsoft.com/office/drawing/2014/main" id="{15E47E49-F4A4-EAF8-017F-FE6411CF7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611" y="514350"/>
            <a:ext cx="1925066" cy="2724150"/>
          </a:xfrm>
          <a:prstGeom prst="rect">
            <a:avLst/>
          </a:prstGeom>
        </p:spPr>
      </p:pic>
      <p:pic>
        <p:nvPicPr>
          <p:cNvPr id="25" name="Afbeelding 24" descr="Afbeelding met pentekening&#10;&#10;Automatisch gegenereerde beschrijving">
            <a:extLst>
              <a:ext uri="{FF2B5EF4-FFF2-40B4-BE49-F238E27FC236}">
                <a16:creationId xmlns:a16="http://schemas.microsoft.com/office/drawing/2014/main" id="{E964A1D9-0D12-A58A-2C0D-779F847A9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4237547"/>
            <a:ext cx="1670050" cy="2363278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F88EEFE5-3071-90DF-C209-900DDEF45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700" y="5343525"/>
            <a:ext cx="2019300" cy="1514475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B5A4ACD1-64EB-2BDD-F757-805E6182D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8575"/>
            <a:ext cx="1905000" cy="1428750"/>
          </a:xfrm>
          <a:prstGeom prst="rect">
            <a:avLst/>
          </a:prstGeom>
        </p:spPr>
      </p:pic>
      <p:pic>
        <p:nvPicPr>
          <p:cNvPr id="31" name="Afbeelding 30" descr="Afbeelding met transport, wiel, oud&#10;&#10;Automatisch gegenereerde beschrijving">
            <a:extLst>
              <a:ext uri="{FF2B5EF4-FFF2-40B4-BE49-F238E27FC236}">
                <a16:creationId xmlns:a16="http://schemas.microsoft.com/office/drawing/2014/main" id="{7EC448D2-2A65-9CB3-1ABC-0165D33E5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8475" y="0"/>
            <a:ext cx="1533525" cy="1150144"/>
          </a:xfrm>
          <a:prstGeom prst="rect">
            <a:avLst/>
          </a:prstGeom>
        </p:spPr>
      </p:pic>
      <p:pic>
        <p:nvPicPr>
          <p:cNvPr id="33" name="Afbeelding 32" descr="Afbeelding met gereedschap&#10;&#10;Automatisch gegenereerde beschrijving">
            <a:extLst>
              <a:ext uri="{FF2B5EF4-FFF2-40B4-BE49-F238E27FC236}">
                <a16:creationId xmlns:a16="http://schemas.microsoft.com/office/drawing/2014/main" id="{B19F29CF-9E65-5269-20E2-3F22E30CE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" cy="810768"/>
          </a:xfrm>
          <a:prstGeom prst="rect">
            <a:avLst/>
          </a:prstGeom>
        </p:spPr>
      </p:pic>
      <p:pic>
        <p:nvPicPr>
          <p:cNvPr id="35" name="Afbeelding 34" descr="Afbeelding met schoeisel&#10;&#10;Automatisch gegenereerde beschrijving">
            <a:extLst>
              <a:ext uri="{FF2B5EF4-FFF2-40B4-BE49-F238E27FC236}">
                <a16:creationId xmlns:a16="http://schemas.microsoft.com/office/drawing/2014/main" id="{5EEE6E13-B0B4-3C53-B3E2-90EC7316A4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6411" y="3832163"/>
            <a:ext cx="1219200" cy="810768"/>
          </a:xfrm>
          <a:prstGeom prst="rect">
            <a:avLst/>
          </a:prstGeom>
        </p:spPr>
      </p:pic>
      <p:pic>
        <p:nvPicPr>
          <p:cNvPr id="37" name="Afbeelding 36" descr="Afbeelding met gereedschap&#10;&#10;Automatisch gegenereerde beschrijving">
            <a:extLst>
              <a:ext uri="{FF2B5EF4-FFF2-40B4-BE49-F238E27FC236}">
                <a16:creationId xmlns:a16="http://schemas.microsoft.com/office/drawing/2014/main" id="{83BFF9E9-30F9-F464-7AE5-6C6D5CF979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" y="5790057"/>
            <a:ext cx="1219200" cy="810768"/>
          </a:xfrm>
          <a:prstGeom prst="rect">
            <a:avLst/>
          </a:prstGeom>
        </p:spPr>
      </p:pic>
      <p:pic>
        <p:nvPicPr>
          <p:cNvPr id="39" name="Afbeelding 38" descr="Afbeelding met tekst, gereedschap&#10;&#10;Automatisch gegenereerde beschrijving">
            <a:extLst>
              <a:ext uri="{FF2B5EF4-FFF2-40B4-BE49-F238E27FC236}">
                <a16:creationId xmlns:a16="http://schemas.microsoft.com/office/drawing/2014/main" id="{94C3B19D-9624-96D5-B7FA-A151F53D4C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0379" y="546497"/>
            <a:ext cx="1219200" cy="810768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CFC9F9E5-0265-4633-9A25-DC304E43DF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9598" y="5281041"/>
            <a:ext cx="1219200" cy="914400"/>
          </a:xfrm>
          <a:prstGeom prst="rect">
            <a:avLst/>
          </a:prstGeom>
        </p:spPr>
      </p:pic>
      <p:sp>
        <p:nvSpPr>
          <p:cNvPr id="42" name="Tekstvak 41">
            <a:extLst>
              <a:ext uri="{FF2B5EF4-FFF2-40B4-BE49-F238E27FC236}">
                <a16:creationId xmlns:a16="http://schemas.microsoft.com/office/drawing/2014/main" id="{2DD41B6A-1D7A-B5B2-1A58-06B58ACFB5A6}"/>
              </a:ext>
            </a:extLst>
          </p:cNvPr>
          <p:cNvSpPr txBox="1"/>
          <p:nvPr/>
        </p:nvSpPr>
        <p:spPr>
          <a:xfrm>
            <a:off x="4476750" y="1876425"/>
            <a:ext cx="35718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dirty="0">
                <a:solidFill>
                  <a:srgbClr val="3F8030"/>
                </a:solidFill>
                <a:latin typeface="Stencil" panose="040409050D0802020404" pitchFamily="82" charset="0"/>
              </a:rPr>
              <a:t>WOODAN </a:t>
            </a:r>
            <a:r>
              <a:rPr lang="nl-NL" sz="5400" dirty="0" err="1">
                <a:solidFill>
                  <a:srgbClr val="3F8030"/>
                </a:solidFill>
                <a:latin typeface="Stencil" panose="040409050D0802020404" pitchFamily="82" charset="0"/>
              </a:rPr>
              <a:t>to</a:t>
            </a:r>
            <a:r>
              <a:rPr lang="nl-NL" sz="5400" dirty="0">
                <a:solidFill>
                  <a:srgbClr val="3F8030"/>
                </a:solidFill>
                <a:latin typeface="Stencil" panose="040409050D0802020404" pitchFamily="82" charset="0"/>
              </a:rPr>
              <a:t> </a:t>
            </a:r>
            <a:r>
              <a:rPr lang="nl-NL" sz="5400" dirty="0" err="1">
                <a:solidFill>
                  <a:srgbClr val="3F8030"/>
                </a:solidFill>
                <a:latin typeface="Stencil" panose="040409050D0802020404" pitchFamily="82" charset="0"/>
              </a:rPr>
              <a:t>the</a:t>
            </a:r>
            <a:r>
              <a:rPr lang="nl-NL" sz="5400" dirty="0">
                <a:solidFill>
                  <a:srgbClr val="3F8030"/>
                </a:solidFill>
                <a:latin typeface="Stencil" panose="040409050D0802020404" pitchFamily="82" charset="0"/>
              </a:rPr>
              <a:t> </a:t>
            </a:r>
            <a:r>
              <a:rPr lang="nl-NL" sz="5400" dirty="0" err="1">
                <a:solidFill>
                  <a:srgbClr val="3F8030"/>
                </a:solidFill>
                <a:latin typeface="Stencil" panose="040409050D0802020404" pitchFamily="82" charset="0"/>
              </a:rPr>
              <a:t>Rescue</a:t>
            </a:r>
            <a:endParaRPr lang="nl-NL" sz="5400" dirty="0">
              <a:solidFill>
                <a:srgbClr val="3F8030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01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20FC2301-556D-FC82-2C4B-1CE8E0A45A01}"/>
              </a:ext>
            </a:extLst>
          </p:cNvPr>
          <p:cNvSpPr/>
          <p:nvPr/>
        </p:nvSpPr>
        <p:spPr>
          <a:xfrm>
            <a:off x="0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10</a:t>
            </a:fld>
            <a:endParaRPr lang="nl-NL" noProof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AE0BC9C-D75A-F49F-88A6-C42CA76796F5}"/>
              </a:ext>
            </a:extLst>
          </p:cNvPr>
          <p:cNvSpPr txBox="1"/>
          <p:nvPr/>
        </p:nvSpPr>
        <p:spPr>
          <a:xfrm>
            <a:off x="1" y="446276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bijzonderheden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B51338B-09D1-028D-A6F7-32C2A6C744A4}"/>
              </a:ext>
            </a:extLst>
          </p:cNvPr>
          <p:cNvSpPr txBox="1"/>
          <p:nvPr/>
        </p:nvSpPr>
        <p:spPr>
          <a:xfrm>
            <a:off x="0" y="1004143"/>
            <a:ext cx="47482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Elke vondst is op een </a:t>
            </a:r>
            <a:r>
              <a:rPr lang="nl-NL" sz="28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detailpagina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te zien</a:t>
            </a:r>
          </a:p>
          <a:p>
            <a:endParaRPr lang="nl-NL" sz="2800" dirty="0">
              <a:solidFill>
                <a:srgbClr val="00B050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Elke detailpagina komt met maximaal 120 velden en indien beschikbaar foto’s en geografische info</a:t>
            </a:r>
            <a:endParaRPr lang="nl-NL" sz="2400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6666CA1-21E3-C933-0AB4-D9FBBDE8B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39" y="231775"/>
            <a:ext cx="7037123" cy="5016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Afbeelding 9" descr="Afbeelding met bijl&#10;&#10;Automatisch gegenereerde beschrijving">
            <a:extLst>
              <a:ext uri="{FF2B5EF4-FFF2-40B4-BE49-F238E27FC236}">
                <a16:creationId xmlns:a16="http://schemas.microsoft.com/office/drawing/2014/main" id="{E1B617E1-621F-05CD-A154-D348F7CC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52081"/>
            <a:ext cx="1905000" cy="1428750"/>
          </a:xfrm>
          <a:prstGeom prst="rect">
            <a:avLst/>
          </a:prstGeom>
        </p:spPr>
      </p:pic>
      <p:pic>
        <p:nvPicPr>
          <p:cNvPr id="13" name="Afbeelding 12" descr="Afbeelding met tafelgerei, keukengerei&#10;&#10;Automatisch gegenereerde beschrijving">
            <a:extLst>
              <a:ext uri="{FF2B5EF4-FFF2-40B4-BE49-F238E27FC236}">
                <a16:creationId xmlns:a16="http://schemas.microsoft.com/office/drawing/2014/main" id="{22EBC024-1DDC-EBA0-4ADF-DC8918F44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43" y="5475730"/>
            <a:ext cx="1866125" cy="1399594"/>
          </a:xfrm>
          <a:prstGeom prst="rect">
            <a:avLst/>
          </a:prstGeom>
        </p:spPr>
      </p:pic>
      <p:pic>
        <p:nvPicPr>
          <p:cNvPr id="16" name="Afbeelding 15" descr="Afbeelding met gereedschap&#10;&#10;Automatisch gegenereerde beschrijving">
            <a:extLst>
              <a:ext uri="{FF2B5EF4-FFF2-40B4-BE49-F238E27FC236}">
                <a16:creationId xmlns:a16="http://schemas.microsoft.com/office/drawing/2014/main" id="{4859968B-90AC-C3D2-E60D-154AC8CFB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5647" y="5610225"/>
            <a:ext cx="1876353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70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C4D3F370-275E-F792-30BA-65B154783BE5}"/>
              </a:ext>
            </a:extLst>
          </p:cNvPr>
          <p:cNvSpPr/>
          <p:nvPr/>
        </p:nvSpPr>
        <p:spPr>
          <a:xfrm>
            <a:off x="7443788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11</a:t>
            </a:fld>
            <a:endParaRPr lang="nl-NL" noProof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5262833-D21F-E538-1386-959A6E78BDB3}"/>
              </a:ext>
            </a:extLst>
          </p:cNvPr>
          <p:cNvSpPr txBox="1"/>
          <p:nvPr/>
        </p:nvSpPr>
        <p:spPr>
          <a:xfrm>
            <a:off x="7443788" y="325140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Van de kaart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475924F-6DB7-3970-1A12-225FC0CA5B31}"/>
              </a:ext>
            </a:extLst>
          </p:cNvPr>
          <p:cNvSpPr txBox="1"/>
          <p:nvPr/>
        </p:nvSpPr>
        <p:spPr>
          <a:xfrm>
            <a:off x="7443788" y="848360"/>
            <a:ext cx="47482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Artefacten met coördinaten zijn via </a:t>
            </a:r>
            <a:r>
              <a:rPr lang="nl-NL" sz="2800" dirty="0">
                <a:solidFill>
                  <a:srgbClr val="0070C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Google </a:t>
            </a:r>
            <a:r>
              <a:rPr lang="nl-NL" sz="2800" dirty="0" err="1">
                <a:solidFill>
                  <a:srgbClr val="0070C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maps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te raadplegen.</a:t>
            </a:r>
          </a:p>
          <a:p>
            <a:endParaRPr lang="nl-NL" sz="2800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Elke pin kan worden aangeklikt.</a:t>
            </a:r>
            <a:endParaRPr lang="nl-NL" sz="2800" dirty="0">
              <a:solidFill>
                <a:srgbClr val="00B050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9A7DF05-76AF-8167-A7CE-3A9AAAA93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09"/>
          <a:stretch/>
        </p:blipFill>
        <p:spPr>
          <a:xfrm>
            <a:off x="939294" y="325140"/>
            <a:ext cx="3850700" cy="41683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3D34D9C-92FD-90AC-42A4-ED9202993C16}"/>
              </a:ext>
            </a:extLst>
          </p:cNvPr>
          <p:cNvSpPr txBox="1"/>
          <p:nvPr/>
        </p:nvSpPr>
        <p:spPr>
          <a:xfrm>
            <a:off x="939294" y="4578684"/>
            <a:ext cx="575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WOODAN accepteert: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Latitude, Longitude: 50.843502, 3.604461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RDX coördinaten: 29438, 318602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909F443-5337-99A1-F9C6-306046DCF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397" y="5467933"/>
            <a:ext cx="1866128" cy="139959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C26E6A1F-CF6F-31BA-02FE-C51891562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767" y="5467933"/>
            <a:ext cx="1875651" cy="1406738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F2247FCE-E1A0-D975-687F-F1155B04F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" y="5400152"/>
            <a:ext cx="1943797" cy="14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6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20FC2301-556D-FC82-2C4B-1CE8E0A45A01}"/>
              </a:ext>
            </a:extLst>
          </p:cNvPr>
          <p:cNvSpPr/>
          <p:nvPr/>
        </p:nvSpPr>
        <p:spPr>
          <a:xfrm>
            <a:off x="0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12</a:t>
            </a:fld>
            <a:endParaRPr lang="nl-NL" noProof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AE0BC9C-D75A-F49F-88A6-C42CA76796F5}"/>
              </a:ext>
            </a:extLst>
          </p:cNvPr>
          <p:cNvSpPr txBox="1"/>
          <p:nvPr/>
        </p:nvSpPr>
        <p:spPr>
          <a:xfrm>
            <a:off x="1" y="446276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Meer dan 1.000 woorden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B51338B-09D1-028D-A6F7-32C2A6C744A4}"/>
              </a:ext>
            </a:extLst>
          </p:cNvPr>
          <p:cNvSpPr txBox="1"/>
          <p:nvPr/>
        </p:nvSpPr>
        <p:spPr>
          <a:xfrm>
            <a:off x="0" y="1004143"/>
            <a:ext cx="47482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Resultaten zijn te tonen als </a:t>
            </a:r>
            <a:r>
              <a:rPr lang="nl-NL" sz="28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afbeeldingen</a:t>
            </a:r>
          </a:p>
          <a:p>
            <a:endParaRPr lang="nl-NL" sz="2800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Het is niet verplicht, maar wel belangrijk data met afbeeldingen te hebben</a:t>
            </a:r>
            <a:endParaRPr lang="nl-NL" sz="2400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6998E6-E792-32BA-B478-15AB3CF3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913" y="307216"/>
            <a:ext cx="5602843" cy="50146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8F98D06-503F-4D32-E4CC-693C58556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6676"/>
            <a:ext cx="1878831" cy="1409123"/>
          </a:xfrm>
          <a:prstGeom prst="rect">
            <a:avLst/>
          </a:prstGeom>
        </p:spPr>
      </p:pic>
      <p:pic>
        <p:nvPicPr>
          <p:cNvPr id="12" name="Afbeelding 11" descr="Afbeelding met worm&#10;&#10;Automatisch gegenereerde beschrijving">
            <a:extLst>
              <a:ext uri="{FF2B5EF4-FFF2-40B4-BE49-F238E27FC236}">
                <a16:creationId xmlns:a16="http://schemas.microsoft.com/office/drawing/2014/main" id="{1D7EF0F8-2454-07CA-4CDA-4AEF5E7CE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456" y="5466201"/>
            <a:ext cx="1866130" cy="1399598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405496D-64EC-10FE-3493-5505FF72D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875" y="5456680"/>
            <a:ext cx="1866125" cy="13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60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C4D3F370-275E-F792-30BA-65B154783BE5}"/>
              </a:ext>
            </a:extLst>
          </p:cNvPr>
          <p:cNvSpPr/>
          <p:nvPr/>
        </p:nvSpPr>
        <p:spPr>
          <a:xfrm>
            <a:off x="7443788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13</a:t>
            </a:fld>
            <a:endParaRPr lang="nl-NL" noProof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5262833-D21F-E538-1386-959A6E78BDB3}"/>
              </a:ext>
            </a:extLst>
          </p:cNvPr>
          <p:cNvSpPr txBox="1"/>
          <p:nvPr/>
        </p:nvSpPr>
        <p:spPr>
          <a:xfrm>
            <a:off x="7443788" y="325140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Business Intelligence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475924F-6DB7-3970-1A12-225FC0CA5B31}"/>
              </a:ext>
            </a:extLst>
          </p:cNvPr>
          <p:cNvSpPr txBox="1"/>
          <p:nvPr/>
        </p:nvSpPr>
        <p:spPr>
          <a:xfrm>
            <a:off x="7443788" y="848360"/>
            <a:ext cx="47482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De functie </a:t>
            </a:r>
            <a:r>
              <a:rPr lang="nl-NL" sz="2800" dirty="0" err="1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stats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zet je zoekopdracht om in </a:t>
            </a:r>
            <a:r>
              <a:rPr lang="nl-NL" sz="2800" dirty="0">
                <a:solidFill>
                  <a:srgbClr val="0070C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statistieken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over: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De houtsoort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De ouderdom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AD0DFFF-075B-A3EC-E036-A73E5AA79A58}"/>
              </a:ext>
            </a:extLst>
          </p:cNvPr>
          <p:cNvSpPr txBox="1"/>
          <p:nvPr/>
        </p:nvSpPr>
        <p:spPr>
          <a:xfrm>
            <a:off x="306797" y="4079724"/>
            <a:ext cx="6873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Tabel 1: De houtsoortbepaling van alle in Vlaanderen gevonden artefacten uit de middeleeuwen, zoals ingevoerd in WOODAN per 2022-09-15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C985A61-B272-2E85-E9F9-A14515672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97" y="1039970"/>
            <a:ext cx="6494636" cy="298767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E70153B-D997-4E68-2BC9-1FDD15B4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397" y="5467928"/>
            <a:ext cx="1866129" cy="139959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42B2CB5-67D7-35FA-E4FF-84438A52A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767" y="5464360"/>
            <a:ext cx="1875652" cy="140673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69FB0484-2EC6-33E9-198A-A9B2449C0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51631"/>
            <a:ext cx="1875159" cy="140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28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20FC2301-556D-FC82-2C4B-1CE8E0A45A01}"/>
              </a:ext>
            </a:extLst>
          </p:cNvPr>
          <p:cNvSpPr/>
          <p:nvPr/>
        </p:nvSpPr>
        <p:spPr>
          <a:xfrm>
            <a:off x="0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14</a:t>
            </a:fld>
            <a:endParaRPr lang="nl-NL" noProof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AE0BC9C-D75A-F49F-88A6-C42CA76796F5}"/>
              </a:ext>
            </a:extLst>
          </p:cNvPr>
          <p:cNvSpPr txBox="1"/>
          <p:nvPr/>
        </p:nvSpPr>
        <p:spPr>
          <a:xfrm>
            <a:off x="1" y="446276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Elevator Pitch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B51338B-09D1-028D-A6F7-32C2A6C744A4}"/>
              </a:ext>
            </a:extLst>
          </p:cNvPr>
          <p:cNvSpPr txBox="1"/>
          <p:nvPr/>
        </p:nvSpPr>
        <p:spPr>
          <a:xfrm>
            <a:off x="0" y="1004143"/>
            <a:ext cx="47482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WOODAN is om een aantal redenen belangrijk &gt; &gt; &gt;</a:t>
            </a:r>
          </a:p>
          <a:p>
            <a:endParaRPr lang="nl-NL" sz="2400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  <a:p>
            <a:r>
              <a:rPr lang="nl-NL" sz="24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Hierdoor staan er eind 2022 al </a:t>
            </a:r>
            <a:r>
              <a:rPr lang="nl-NL" sz="24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meer dan 3.000 records</a:t>
            </a:r>
            <a:r>
              <a:rPr lang="nl-NL" sz="24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in het systeem</a:t>
            </a:r>
            <a:endParaRPr lang="nl-NL" sz="2800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AC4EFAA-3C50-B673-70DD-98646B2D4611}"/>
              </a:ext>
            </a:extLst>
          </p:cNvPr>
          <p:cNvSpPr txBox="1"/>
          <p:nvPr/>
        </p:nvSpPr>
        <p:spPr>
          <a:xfrm>
            <a:off x="5158176" y="446276"/>
            <a:ext cx="6110286" cy="45243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WOODAN is te gebruiken als </a:t>
            </a:r>
            <a:r>
              <a:rPr lang="nl-NL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ill Sans Nova Cond XBd" panose="020B0A06020104020203" pitchFamily="34" charset="0"/>
              </a:rPr>
              <a:t>wetenschappelijke database</a:t>
            </a:r>
            <a:endParaRPr lang="nl-NL" sz="2400" dirty="0">
              <a:latin typeface="Gill Sans Nova Cond XBd" panose="020B0A06020104020203" pitchFamily="34" charset="0"/>
            </a:endParaRP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WOODAN is te zien als een </a:t>
            </a:r>
            <a:r>
              <a:rPr lang="nl-NL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ill Sans Nova Cond XBd" panose="020B0A06020104020203" pitchFamily="34" charset="0"/>
              </a:rPr>
              <a:t>digitaal museum </a:t>
            </a:r>
            <a:r>
              <a:rPr lang="nl-NL" sz="2400" dirty="0">
                <a:latin typeface="Gill Sans Nova Cond XBd" panose="020B0A06020104020203" pitchFamily="34" charset="0"/>
              </a:rPr>
              <a:t>vol interessante artefacten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WOODAN kan worden gebruikt als </a:t>
            </a:r>
            <a:r>
              <a:rPr lang="nl-NL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ill Sans Nova Cond XBd" panose="020B0A06020104020203" pitchFamily="34" charset="0"/>
              </a:rPr>
              <a:t>platform</a:t>
            </a:r>
            <a:r>
              <a:rPr lang="nl-NL" sz="2400" dirty="0">
                <a:latin typeface="Gill Sans Nova Cond XBd" panose="020B0A06020104020203" pitchFamily="34" charset="0"/>
              </a:rPr>
              <a:t> voor archeologische houtspecialisten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WOODAN </a:t>
            </a:r>
            <a:r>
              <a:rPr lang="nl-NL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ill Sans Nova Cond XBd" panose="020B0A06020104020203" pitchFamily="34" charset="0"/>
              </a:rPr>
              <a:t>ontsluit informatie</a:t>
            </a:r>
            <a:r>
              <a:rPr lang="nl-NL" sz="2400" dirty="0">
                <a:latin typeface="Gill Sans Nova Cond XBd" panose="020B0A06020104020203" pitchFamily="34" charset="0"/>
              </a:rPr>
              <a:t> uit vaak moeilijk toegankelijke publicaties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WOODAN werkt </a:t>
            </a:r>
            <a:r>
              <a:rPr lang="nl-NL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ill Sans Nova Cond XBd" panose="020B0A06020104020203" pitchFamily="34" charset="0"/>
              </a:rPr>
              <a:t>samen met depots en bedrijven</a:t>
            </a:r>
            <a:r>
              <a:rPr lang="nl-NL" sz="2400" dirty="0">
                <a:latin typeface="Gill Sans Nova Cond XBd" panose="020B0A06020104020203" pitchFamily="34" charset="0"/>
              </a:rPr>
              <a:t> om hout te publiceren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WOODAN biedt onderzoekers een mogelijkheid </a:t>
            </a:r>
            <a:r>
              <a:rPr lang="nl-NL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Gill Sans Nova Cond XBd" panose="020B0A06020104020203" pitchFamily="34" charset="0"/>
              </a:rPr>
              <a:t>vondsten te delen</a:t>
            </a:r>
            <a:endParaRPr lang="nl-NL" sz="2400" dirty="0">
              <a:latin typeface="Gill Sans Nova Cond XBd" panose="020B0A06020104020203" pitchFamily="34" charset="0"/>
            </a:endParaRPr>
          </a:p>
        </p:txBody>
      </p:sp>
      <p:pic>
        <p:nvPicPr>
          <p:cNvPr id="10" name="Afbeelding 9" descr="Afbeelding met gereedschap&#10;&#10;Automatisch gegenereerde beschrijving">
            <a:extLst>
              <a:ext uri="{FF2B5EF4-FFF2-40B4-BE49-F238E27FC236}">
                <a16:creationId xmlns:a16="http://schemas.microsoft.com/office/drawing/2014/main" id="{A62D4152-4F52-6D4D-AFEE-29568A2AA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50607"/>
            <a:ext cx="1889224" cy="141691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13C57A-9EC9-86DE-4A36-767478C6A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18" y="5430976"/>
            <a:ext cx="1915399" cy="1436549"/>
          </a:xfrm>
          <a:prstGeom prst="rect">
            <a:avLst/>
          </a:prstGeom>
        </p:spPr>
      </p:pic>
      <p:pic>
        <p:nvPicPr>
          <p:cNvPr id="16" name="Afbeelding 15" descr="Afbeelding met tekst, houten, hout&#10;&#10;Automatisch gegenereerde beschrijving">
            <a:extLst>
              <a:ext uri="{FF2B5EF4-FFF2-40B4-BE49-F238E27FC236}">
                <a16:creationId xmlns:a16="http://schemas.microsoft.com/office/drawing/2014/main" id="{B76BE065-9F33-400C-3E45-C14EE4EC0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6601" y="5284926"/>
            <a:ext cx="1915399" cy="143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54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 hidden="1">
            <a:extLst>
              <a:ext uri="{FF2B5EF4-FFF2-40B4-BE49-F238E27FC236}">
                <a16:creationId xmlns:a16="http://schemas.microsoft.com/office/drawing/2014/main" id="{F340F02F-5BE3-D36E-DB3B-7189B64D2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dianummer 5" hidden="1">
            <a:extLst>
              <a:ext uri="{FF2B5EF4-FFF2-40B4-BE49-F238E27FC236}">
                <a16:creationId xmlns:a16="http://schemas.microsoft.com/office/drawing/2014/main" id="{5C1674C9-426C-B510-93F8-393985C65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15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F89C9E-6C95-19B6-B713-F30610F2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 dirty="0" err="1"/>
              <a:t>Woodan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rescue</a:t>
            </a:r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E589D889-C768-B37B-947F-34DE4D54F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58026" cy="5126442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19277FD3-FF92-0C41-AB2E-96AF85EA785F}"/>
              </a:ext>
            </a:extLst>
          </p:cNvPr>
          <p:cNvSpPr txBox="1"/>
          <p:nvPr/>
        </p:nvSpPr>
        <p:spPr>
          <a:xfrm>
            <a:off x="3114674" y="4277410"/>
            <a:ext cx="9077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nl-NL" sz="4800" spc="-30" dirty="0">
                <a:latin typeface="Bradley Hand ITC" panose="03070402050302030203" pitchFamily="66" charset="0"/>
              </a:rPr>
              <a:t>Deel 2: WOODAN als Stichting</a:t>
            </a:r>
          </a:p>
        </p:txBody>
      </p:sp>
    </p:spTree>
    <p:extLst>
      <p:ext uri="{BB962C8B-B14F-4D97-AF65-F5344CB8AC3E}">
        <p14:creationId xmlns:p14="http://schemas.microsoft.com/office/powerpoint/2010/main" val="2914723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E635EFB-EF96-4901-B52F-B622749342C7}"/>
              </a:ext>
            </a:extLst>
          </p:cNvPr>
          <p:cNvSpPr/>
          <p:nvPr/>
        </p:nvSpPr>
        <p:spPr>
          <a:xfrm>
            <a:off x="-1" y="0"/>
            <a:ext cx="7305675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>
              <a:solidFill>
                <a:srgbClr val="3F8030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F6126D-95A8-1123-5D24-3B540D6C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4211" y="6356349"/>
            <a:ext cx="4114800" cy="365125"/>
          </a:xfrm>
        </p:spPr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1447AD-BF34-ED14-D006-27DC6BF4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16</a:t>
            </a:fld>
            <a:endParaRPr lang="nl-NL" noProof="0"/>
          </a:p>
        </p:txBody>
      </p:sp>
      <p:pic>
        <p:nvPicPr>
          <p:cNvPr id="8" name="Afbeelding 7" descr="Afbeelding met wapen, grill, rek, bedekt&#10;&#10;Automatisch gegenereerde beschrijving">
            <a:extLst>
              <a:ext uri="{FF2B5EF4-FFF2-40B4-BE49-F238E27FC236}">
                <a16:creationId xmlns:a16="http://schemas.microsoft.com/office/drawing/2014/main" id="{0465F6AA-FE86-49F1-9196-A98CC3AA8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48" r="11970"/>
          <a:stretch/>
        </p:blipFill>
        <p:spPr>
          <a:xfrm>
            <a:off x="7305675" y="0"/>
            <a:ext cx="4886326" cy="6857990"/>
          </a:xfrm>
          <a:prstGeom prst="rect">
            <a:avLst/>
          </a:prstGeom>
          <a:noFill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834A196-C28F-8728-FB07-AA84036CB7A5}"/>
              </a:ext>
            </a:extLst>
          </p:cNvPr>
          <p:cNvSpPr txBox="1"/>
          <p:nvPr/>
        </p:nvSpPr>
        <p:spPr>
          <a:xfrm>
            <a:off x="-2" y="136526"/>
            <a:ext cx="73056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WOODAN is een Stichting</a:t>
            </a:r>
          </a:p>
          <a:p>
            <a:endParaRPr lang="nl-NL" sz="2000" dirty="0">
              <a:solidFill>
                <a:srgbClr val="3F8030"/>
              </a:solidFill>
              <a:latin typeface="Castellar" panose="020A0402060406010301" pitchFamily="18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De stichting stelt zich ten doel om </a:t>
            </a:r>
            <a:r>
              <a:rPr lang="nl-NL" sz="2000" u="sng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informatie over hout uit archeologische context te verzamelen</a:t>
            </a:r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 en de gegevens centraal en openbaar (via haar website) te ontsluiten.</a:t>
            </a:r>
          </a:p>
          <a:p>
            <a:endParaRPr lang="nl-NL" sz="2000" dirty="0">
              <a:solidFill>
                <a:srgbClr val="3F8030"/>
              </a:solidFill>
              <a:latin typeface="Castellar" panose="020A0402060406010301" pitchFamily="18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De stichting stelt zich ten doel om </a:t>
            </a:r>
            <a:r>
              <a:rPr lang="nl-NL" sz="2000" u="sng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wetenschappelijk onderzoek naar archeologisch hout te stimuleren</a:t>
            </a:r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 door onderzoekers in staat te stellen om haar uitgebreide gegevensverzameling te doorzoeken en door in samenwerking met verschillende (internationale) kennisinstituten de gegevens te analyseren.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nl-NL" sz="2000" dirty="0">
              <a:solidFill>
                <a:srgbClr val="3F8030"/>
              </a:solidFill>
              <a:latin typeface="Castellar" panose="020A0402060406010301" pitchFamily="18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De stichting heeft het maken van </a:t>
            </a:r>
            <a:r>
              <a:rPr lang="nl-NL" sz="2000" u="sng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winst uitdrukkelijk niet ten doel</a:t>
            </a:r>
          </a:p>
        </p:txBody>
      </p:sp>
    </p:spTree>
    <p:extLst>
      <p:ext uri="{BB962C8B-B14F-4D97-AF65-F5344CB8AC3E}">
        <p14:creationId xmlns:p14="http://schemas.microsoft.com/office/powerpoint/2010/main" val="4161629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E635EFB-EF96-4901-B52F-B622749342C7}"/>
              </a:ext>
            </a:extLst>
          </p:cNvPr>
          <p:cNvSpPr/>
          <p:nvPr/>
        </p:nvSpPr>
        <p:spPr>
          <a:xfrm>
            <a:off x="4575008" y="0"/>
            <a:ext cx="7616992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004559-6D5B-94EF-D61E-C93EE558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F6126D-95A8-1123-5D24-3B540D6C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5008" y="6356349"/>
            <a:ext cx="4114800" cy="365125"/>
          </a:xfrm>
        </p:spPr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1447AD-BF34-ED14-D006-27DC6BF4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17</a:t>
            </a:fld>
            <a:endParaRPr lang="nl-NL" noProof="0"/>
          </a:p>
        </p:txBody>
      </p:sp>
      <p:pic>
        <p:nvPicPr>
          <p:cNvPr id="3" name="Afbeelding 2" descr="Afbeelding met rots, verschillende&#10;&#10;Automatisch gegenereerde beschrijving">
            <a:extLst>
              <a:ext uri="{FF2B5EF4-FFF2-40B4-BE49-F238E27FC236}">
                <a16:creationId xmlns:a16="http://schemas.microsoft.com/office/drawing/2014/main" id="{CC331A57-C453-65E2-DBCA-41B6C0AE1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1497" y="1141497"/>
            <a:ext cx="6858001" cy="457500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6355A06-B581-D075-1C48-D5B286DEF9BF}"/>
              </a:ext>
            </a:extLst>
          </p:cNvPr>
          <p:cNvSpPr txBox="1"/>
          <p:nvPr/>
        </p:nvSpPr>
        <p:spPr>
          <a:xfrm>
            <a:off x="4575008" y="284697"/>
            <a:ext cx="761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WOODAN publiceert of draagt daaraan bij</a:t>
            </a:r>
            <a:endParaRPr lang="nl-NL" sz="2000" u="sng" dirty="0">
              <a:solidFill>
                <a:srgbClr val="3F8030"/>
              </a:solidFill>
              <a:latin typeface="Castellar" panose="020A0402060406010301" pitchFamily="18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D88DF952-C014-5428-D799-69A8EB5A6D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1" r="11499"/>
          <a:stretch/>
        </p:blipFill>
        <p:spPr>
          <a:xfrm>
            <a:off x="4911890" y="684807"/>
            <a:ext cx="4575008" cy="5571235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3730A086-1942-B4B5-3C63-6A5AD0CBAA66}"/>
              </a:ext>
            </a:extLst>
          </p:cNvPr>
          <p:cNvSpPr txBox="1"/>
          <p:nvPr/>
        </p:nvSpPr>
        <p:spPr>
          <a:xfrm>
            <a:off x="9644063" y="3702447"/>
            <a:ext cx="1938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Publicatie synthetiserend onderzoek </a:t>
            </a:r>
          </a:p>
          <a:p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Nederland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9E09DB3-9253-D692-B6FD-40F5E05DC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062" y="4779667"/>
            <a:ext cx="14573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7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E635EFB-EF96-4901-B52F-B622749342C7}"/>
              </a:ext>
            </a:extLst>
          </p:cNvPr>
          <p:cNvSpPr/>
          <p:nvPr/>
        </p:nvSpPr>
        <p:spPr>
          <a:xfrm>
            <a:off x="0" y="0"/>
            <a:ext cx="7621118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004559-6D5B-94EF-D61E-C93EE558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 dirty="0"/>
              <a:t>2022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F6126D-95A8-1123-5D24-3B540D6C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6318" y="6356350"/>
            <a:ext cx="4114800" cy="365125"/>
          </a:xfrm>
        </p:spPr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resque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1447AD-BF34-ED14-D006-27DC6BF4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18</a:t>
            </a:fld>
            <a:endParaRPr lang="nl-NL" noProof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4BB8182-D2A5-550A-4C0A-66BE8181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12"/>
          <a:stretch/>
        </p:blipFill>
        <p:spPr>
          <a:xfrm>
            <a:off x="7621118" y="0"/>
            <a:ext cx="4570882" cy="688936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EEA5EDD-86BE-4ECB-9061-1A3E82079799}"/>
              </a:ext>
            </a:extLst>
          </p:cNvPr>
          <p:cNvSpPr txBox="1"/>
          <p:nvPr/>
        </p:nvSpPr>
        <p:spPr>
          <a:xfrm>
            <a:off x="-2" y="136526"/>
            <a:ext cx="76211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WOODAN synthetiseert</a:t>
            </a:r>
          </a:p>
          <a:p>
            <a:endParaRPr lang="nl-NL" sz="2000" dirty="0">
              <a:solidFill>
                <a:srgbClr val="3F8030"/>
              </a:solidFill>
              <a:latin typeface="Castellar" panose="020A0402060406010301" pitchFamily="18" charset="0"/>
              <a:ea typeface="Verdana" panose="020B0604030504040204" pitchFamily="34" charset="0"/>
            </a:endParaRPr>
          </a:p>
          <a:p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</a:rPr>
              <a:t>WOODAN is gestart met syntheseonderzoek naar houten artefacten uit Vlaanderen. </a:t>
            </a:r>
          </a:p>
          <a:p>
            <a:endParaRPr lang="nl-NL" sz="2000" dirty="0">
              <a:solidFill>
                <a:srgbClr val="3F8030"/>
              </a:solidFill>
              <a:latin typeface="Castellar" panose="020A0402060406010301" pitchFamily="18" charset="0"/>
            </a:endParaRPr>
          </a:p>
          <a:p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</a:rPr>
              <a:t>Hiervoor worden depots en bedrijven bezocht, worden alle Vlaamse vondsten geïnventariseerd en verschijnt er een boek.</a:t>
            </a:r>
          </a:p>
        </p:txBody>
      </p:sp>
      <p:pic>
        <p:nvPicPr>
          <p:cNvPr id="16" name="Afbeelding 15" descr="Afbeelding met tekst, visitekaartje, schermafbeelding&#10;&#10;Automatisch gegenereerde beschrijving">
            <a:extLst>
              <a:ext uri="{FF2B5EF4-FFF2-40B4-BE49-F238E27FC236}">
                <a16:creationId xmlns:a16="http://schemas.microsoft.com/office/drawing/2014/main" id="{E65FF504-5365-7AAE-9485-8689D77BF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2" y="3083968"/>
            <a:ext cx="1447800" cy="108585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1F286CF-2B79-6CBB-10D3-6F73F91B9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896" y="3083968"/>
            <a:ext cx="1447800" cy="108585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591E1A7A-FD87-7BFA-F941-144E50E46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789" y="3083968"/>
            <a:ext cx="1447800" cy="108585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5279636C-F4F4-1D3B-6F2D-CD309C771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682" y="3083968"/>
            <a:ext cx="1447800" cy="108585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B83342B-87B5-B8FB-A916-6B676E1FB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713" y="4158383"/>
            <a:ext cx="1447800" cy="108585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152C76F8-49F7-EEF4-6C43-E7CEAEB08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1727" y="4158383"/>
            <a:ext cx="1447800" cy="10858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7C2793C2-F174-0EA5-E2CA-A9C4939D0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5741" y="4158383"/>
            <a:ext cx="1447800" cy="1085850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A7AED95F-FE6E-8929-D309-5A264F20E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591" y="5249513"/>
            <a:ext cx="1443036" cy="108227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431CEC8C-417F-6185-F562-5F14064AA2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3841" y="5244233"/>
            <a:ext cx="1443036" cy="1082277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B69E8280-82A7-1F23-7D31-5E7864C095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3091" y="5244233"/>
            <a:ext cx="1443036" cy="108227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97F29891-CDA7-F0F7-81EC-8405C87C02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03627" y="5244233"/>
            <a:ext cx="1443036" cy="10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55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E635EFB-EF96-4901-B52F-B622749342C7}"/>
              </a:ext>
            </a:extLst>
          </p:cNvPr>
          <p:cNvSpPr/>
          <p:nvPr/>
        </p:nvSpPr>
        <p:spPr>
          <a:xfrm>
            <a:off x="3914775" y="0"/>
            <a:ext cx="8277225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004559-6D5B-94EF-D61E-C93EE558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F6126D-95A8-1123-5D24-3B540D6C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05249" y="6356349"/>
            <a:ext cx="4114800" cy="365125"/>
          </a:xfrm>
        </p:spPr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1447AD-BF34-ED14-D006-27DC6BF4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19</a:t>
            </a:fld>
            <a:endParaRPr lang="nl-NL" noProof="0"/>
          </a:p>
        </p:txBody>
      </p:sp>
      <p:pic>
        <p:nvPicPr>
          <p:cNvPr id="10" name="Afbeelding 9" descr="Afbeelding met verschillende, grill&#10;&#10;Automatisch gegenereerde beschrijving">
            <a:extLst>
              <a:ext uri="{FF2B5EF4-FFF2-40B4-BE49-F238E27FC236}">
                <a16:creationId xmlns:a16="http://schemas.microsoft.com/office/drawing/2014/main" id="{45821329-970C-5CE1-493F-3CCB053A7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061"/>
          <a:stretch/>
        </p:blipFill>
        <p:spPr>
          <a:xfrm>
            <a:off x="0" y="0"/>
            <a:ext cx="3914775" cy="6858000"/>
          </a:xfrm>
          <a:prstGeom prst="rect">
            <a:avLst/>
          </a:prstGeom>
        </p:spPr>
      </p:pic>
      <p:pic>
        <p:nvPicPr>
          <p:cNvPr id="12" name="Afbeelding 11" descr="Afbeelding met tekst, grond, buiten, gereedschap&#10;&#10;Automatisch gegenereerde beschrijving">
            <a:extLst>
              <a:ext uri="{FF2B5EF4-FFF2-40B4-BE49-F238E27FC236}">
                <a16:creationId xmlns:a16="http://schemas.microsoft.com/office/drawing/2014/main" id="{0C2C14BF-D845-8C97-7536-E167C849C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096" y="1100991"/>
            <a:ext cx="7366004" cy="4909284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AEEBC4F-015F-5865-F616-709B2F8DFA5A}"/>
              </a:ext>
            </a:extLst>
          </p:cNvPr>
          <p:cNvSpPr txBox="1"/>
          <p:nvPr/>
        </p:nvSpPr>
        <p:spPr>
          <a:xfrm>
            <a:off x="4021054" y="390466"/>
            <a:ext cx="761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WOODAN komt met een veldhandleiding over wat te doen wanneer je hout aantreft</a:t>
            </a:r>
            <a:endParaRPr lang="nl-NL" sz="2000" u="sng" dirty="0">
              <a:solidFill>
                <a:srgbClr val="3F8030"/>
              </a:solidFill>
              <a:latin typeface="Castellar" panose="020A0402060406010301" pitchFamily="18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7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 descr="close-up van uitgeholde gezaagde boomstammen">
            <a:extLst>
              <a:ext uri="{FF2B5EF4-FFF2-40B4-BE49-F238E27FC236}">
                <a16:creationId xmlns:a16="http://schemas.microsoft.com/office/drawing/2014/main" id="{30F2A250-52D7-4D99-BD0B-BCB3EA1B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" y="-4763"/>
            <a:ext cx="5021348" cy="6862763"/>
          </a:xfrm>
        </p:spPr>
      </p:pic>
      <p:sp>
        <p:nvSpPr>
          <p:cNvPr id="32" name="Titel 31">
            <a:extLst>
              <a:ext uri="{FF2B5EF4-FFF2-40B4-BE49-F238E27FC236}">
                <a16:creationId xmlns:a16="http://schemas.microsoft.com/office/drawing/2014/main" id="{F2959A91-4FC0-437D-AC15-2DA5FC8C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1727"/>
            <a:ext cx="5017169" cy="2554545"/>
          </a:xfrm>
        </p:spPr>
        <p:txBody>
          <a:bodyPr rtlCol="0"/>
          <a:lstStyle/>
          <a:p>
            <a:pPr rtl="0"/>
            <a:r>
              <a:rPr lang="nl-NL" dirty="0"/>
              <a:t>Inhoud</a:t>
            </a:r>
            <a:br>
              <a:rPr lang="nl-NL" dirty="0"/>
            </a:br>
            <a:r>
              <a:rPr lang="nl-NL" dirty="0"/>
              <a:t>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FCEF05-3A03-4BED-B0DD-9680C07AD2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smtClean="0"/>
              <a:pPr rtl="0"/>
              <a:t>2</a:t>
            </a:fld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3E8F62-BCDC-C9DF-7F14-F4DD933492E8}"/>
              </a:ext>
            </a:extLst>
          </p:cNvPr>
          <p:cNvSpPr txBox="1"/>
          <p:nvPr/>
        </p:nvSpPr>
        <p:spPr>
          <a:xfrm>
            <a:off x="5017169" y="2146964"/>
            <a:ext cx="61102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latin typeface="Gill Sans Nova Cond XBd" panose="020B0A06020104020203" pitchFamily="34" charset="0"/>
              </a:rPr>
              <a:t>Deel 1 - WOODAN als database </a:t>
            </a:r>
          </a:p>
          <a:p>
            <a:r>
              <a:rPr lang="nl-NL" sz="3200" dirty="0">
                <a:latin typeface="Gill Sans Nova Cond XBd" panose="020B0A06020104020203" pitchFamily="34" charset="0"/>
              </a:rPr>
              <a:t>Deel 2 - WOODAN als stichting</a:t>
            </a:r>
          </a:p>
          <a:p>
            <a:r>
              <a:rPr lang="nl-NL" sz="3200" dirty="0">
                <a:latin typeface="Gill Sans Nova Cond XBd" panose="020B0A06020104020203" pitchFamily="34" charset="0"/>
              </a:rPr>
              <a:t>Deel 3 - WOODAN zoekt jou</a:t>
            </a:r>
          </a:p>
          <a:p>
            <a:r>
              <a:rPr lang="nl-NL" sz="3200" dirty="0">
                <a:latin typeface="Gill Sans Nova Cond XBd" panose="020B0A06020104020203" pitchFamily="34" charset="0"/>
              </a:rPr>
              <a:t>Deel 4 - WOODAN en de toekomst</a:t>
            </a:r>
          </a:p>
          <a:p>
            <a:r>
              <a:rPr lang="nl-NL" sz="3200" dirty="0">
                <a:latin typeface="Gill Sans Nova Cond XBd" panose="020B0A06020104020203" pitchFamily="34" charset="0"/>
              </a:rPr>
              <a:t>Deel 5 - WOODAN </a:t>
            </a:r>
            <a:r>
              <a:rPr lang="nl-NL" sz="3200" dirty="0" err="1">
                <a:latin typeface="Gill Sans Nova Cond XBd" panose="020B0A06020104020203" pitchFamily="34" charset="0"/>
              </a:rPr>
              <a:t>to</a:t>
            </a:r>
            <a:r>
              <a:rPr lang="nl-NL" sz="3200" dirty="0">
                <a:latin typeface="Gill Sans Nova Cond XBd" panose="020B0A06020104020203" pitchFamily="34" charset="0"/>
              </a:rPr>
              <a:t> </a:t>
            </a:r>
            <a:r>
              <a:rPr lang="nl-NL" sz="3200" dirty="0" err="1">
                <a:latin typeface="Gill Sans Nova Cond XBd" panose="020B0A06020104020203" pitchFamily="34" charset="0"/>
              </a:rPr>
              <a:t>the</a:t>
            </a:r>
            <a:r>
              <a:rPr lang="nl-NL" sz="3200" dirty="0">
                <a:latin typeface="Gill Sans Nova Cond XBd" panose="020B0A06020104020203" pitchFamily="34" charset="0"/>
              </a:rPr>
              <a:t> </a:t>
            </a:r>
            <a:r>
              <a:rPr lang="nl-NL" sz="3200" dirty="0" err="1">
                <a:latin typeface="Gill Sans Nova Cond XBd" panose="020B0A06020104020203" pitchFamily="34" charset="0"/>
              </a:rPr>
              <a:t>rescue</a:t>
            </a:r>
            <a:endParaRPr lang="nl-NL" sz="3200" dirty="0">
              <a:latin typeface="Gill Sans Nova Cond XBd" panose="020B0A06020104020203" pitchFamily="34" charset="0"/>
            </a:endParaRPr>
          </a:p>
        </p:txBody>
      </p:sp>
      <p:sp>
        <p:nvSpPr>
          <p:cNvPr id="34" name="Tijdelijke aanduiding voor voettekst 5">
            <a:extLst>
              <a:ext uri="{FF2B5EF4-FFF2-40B4-BE49-F238E27FC236}">
                <a16:creationId xmlns:a16="http://schemas.microsoft.com/office/drawing/2014/main" id="{1C442980-12CF-7A77-A9D0-1ACCEFBE496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nl-NL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nl-NL" dirty="0" err="1"/>
              <a:t>Woodan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rescue</a:t>
            </a:r>
            <a:endParaRPr lang="nl-NL" dirty="0"/>
          </a:p>
        </p:txBody>
      </p:sp>
      <p:pic>
        <p:nvPicPr>
          <p:cNvPr id="36" name="Graphic 35" descr="Server silhouet">
            <a:extLst>
              <a:ext uri="{FF2B5EF4-FFF2-40B4-BE49-F238E27FC236}">
                <a16:creationId xmlns:a16="http://schemas.microsoft.com/office/drawing/2014/main" id="{704D02AD-F6D5-D60B-223B-3C6F34B29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4525" y="328151"/>
            <a:ext cx="742950" cy="742950"/>
          </a:xfrm>
          <a:prstGeom prst="rect">
            <a:avLst/>
          </a:prstGeom>
        </p:spPr>
      </p:pic>
      <p:pic>
        <p:nvPicPr>
          <p:cNvPr id="38" name="Graphic 37" descr="Thuiswerkbureau silhouet">
            <a:extLst>
              <a:ext uri="{FF2B5EF4-FFF2-40B4-BE49-F238E27FC236}">
                <a16:creationId xmlns:a16="http://schemas.microsoft.com/office/drawing/2014/main" id="{B8CB73D6-2FC6-0062-0448-69F622E35D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2885" y="1071101"/>
            <a:ext cx="914400" cy="914400"/>
          </a:xfrm>
          <a:prstGeom prst="rect">
            <a:avLst/>
          </a:prstGeom>
        </p:spPr>
      </p:pic>
      <p:pic>
        <p:nvPicPr>
          <p:cNvPr id="40" name="Graphic 39" descr="Lijst silhouet">
            <a:extLst>
              <a:ext uri="{FF2B5EF4-FFF2-40B4-BE49-F238E27FC236}">
                <a16:creationId xmlns:a16="http://schemas.microsoft.com/office/drawing/2014/main" id="{032B9AE9-5CE8-A8B7-3501-9FC21C386B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0200" y="492123"/>
            <a:ext cx="914400" cy="914400"/>
          </a:xfrm>
          <a:prstGeom prst="rect">
            <a:avLst/>
          </a:prstGeom>
        </p:spPr>
      </p:pic>
      <p:pic>
        <p:nvPicPr>
          <p:cNvPr id="42" name="Graphic 41" descr="Staafdiagram silhouet">
            <a:extLst>
              <a:ext uri="{FF2B5EF4-FFF2-40B4-BE49-F238E27FC236}">
                <a16:creationId xmlns:a16="http://schemas.microsoft.com/office/drawing/2014/main" id="{857C965A-7C6C-76A8-E84D-E48B354D5A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04954" y="2142201"/>
            <a:ext cx="914400" cy="914400"/>
          </a:xfrm>
          <a:prstGeom prst="rect">
            <a:avLst/>
          </a:prstGeom>
        </p:spPr>
      </p:pic>
      <p:pic>
        <p:nvPicPr>
          <p:cNvPr id="46" name="Graphic 45" descr="Raad van bestuur silhouet">
            <a:extLst>
              <a:ext uri="{FF2B5EF4-FFF2-40B4-BE49-F238E27FC236}">
                <a16:creationId xmlns:a16="http://schemas.microsoft.com/office/drawing/2014/main" id="{E2FA5AC4-C73A-3AC1-00D5-1E115B8C8B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30056" y="5071729"/>
            <a:ext cx="914400" cy="914400"/>
          </a:xfrm>
          <a:prstGeom prst="rect">
            <a:avLst/>
          </a:prstGeom>
        </p:spPr>
      </p:pic>
      <p:pic>
        <p:nvPicPr>
          <p:cNvPr id="50" name="Graphic 49" descr="Vrouwelijke brandweer silhouet">
            <a:extLst>
              <a:ext uri="{FF2B5EF4-FFF2-40B4-BE49-F238E27FC236}">
                <a16:creationId xmlns:a16="http://schemas.microsoft.com/office/drawing/2014/main" id="{4447231B-5815-5DB8-8C4B-33D6C7BE9E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81171" y="5528929"/>
            <a:ext cx="914400" cy="914400"/>
          </a:xfrm>
          <a:prstGeom prst="rect">
            <a:avLst/>
          </a:prstGeom>
        </p:spPr>
      </p:pic>
      <p:pic>
        <p:nvPicPr>
          <p:cNvPr id="52" name="Graphic 51" descr="Internet of Things silhouet">
            <a:extLst>
              <a:ext uri="{FF2B5EF4-FFF2-40B4-BE49-F238E27FC236}">
                <a16:creationId xmlns:a16="http://schemas.microsoft.com/office/drawing/2014/main" id="{AA63D6FA-04DC-0391-F6B6-2EA260DE2B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34600" y="48629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5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E635EFB-EF96-4901-B52F-B622749342C7}"/>
              </a:ext>
            </a:extLst>
          </p:cNvPr>
          <p:cNvSpPr/>
          <p:nvPr/>
        </p:nvSpPr>
        <p:spPr>
          <a:xfrm>
            <a:off x="0" y="0"/>
            <a:ext cx="8002118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004559-6D5B-94EF-D61E-C93EE558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 dirty="0"/>
              <a:t>2022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F6126D-95A8-1123-5D24-3B540D6C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24859" y="6356350"/>
            <a:ext cx="4114800" cy="365125"/>
          </a:xfrm>
        </p:spPr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1447AD-BF34-ED14-D006-27DC6BF4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20</a:t>
            </a:fld>
            <a:endParaRPr lang="nl-NL" noProof="0"/>
          </a:p>
        </p:txBody>
      </p:sp>
      <p:pic>
        <p:nvPicPr>
          <p:cNvPr id="3" name="Afbeelding 2" descr="Afbeelding met wapen, sluiten&#10;&#10;Automatisch gegenereerde beschrijving">
            <a:extLst>
              <a:ext uri="{FF2B5EF4-FFF2-40B4-BE49-F238E27FC236}">
                <a16:creationId xmlns:a16="http://schemas.microsoft.com/office/drawing/2014/main" id="{B042A725-5C64-4148-4CCD-563B2B0DE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43"/>
          <a:stretch/>
        </p:blipFill>
        <p:spPr>
          <a:xfrm>
            <a:off x="8002118" y="0"/>
            <a:ext cx="4189882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504484B-83B0-8113-EEC1-64DA192A1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940942"/>
            <a:ext cx="4694710" cy="528077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B0412E8-8208-CFA2-1887-18C857BA8F44}"/>
              </a:ext>
            </a:extLst>
          </p:cNvPr>
          <p:cNvSpPr txBox="1"/>
          <p:nvPr/>
        </p:nvSpPr>
        <p:spPr>
          <a:xfrm>
            <a:off x="0" y="98425"/>
            <a:ext cx="800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WOODAN maakt het mogelijk om via een publicatie naar database-records te verwijzen</a:t>
            </a:r>
            <a:endParaRPr lang="nl-NL" sz="2000" u="sng" dirty="0">
              <a:solidFill>
                <a:srgbClr val="3F8030"/>
              </a:solidFill>
              <a:latin typeface="Castellar" panose="020A0402060406010301" pitchFamily="18" charset="0"/>
              <a:ea typeface="Verdana" panose="020B0604030504040204" pitchFamily="34" charset="0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6DFAD29-2514-083D-2D58-D0C7343ACB36}"/>
              </a:ext>
            </a:extLst>
          </p:cNvPr>
          <p:cNvSpPr txBox="1"/>
          <p:nvPr/>
        </p:nvSpPr>
        <p:spPr>
          <a:xfrm>
            <a:off x="381000" y="3332698"/>
            <a:ext cx="2100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Publicatie </a:t>
            </a:r>
            <a:r>
              <a:rPr lang="nl-NL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Vegatation</a:t>
            </a:r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History</a:t>
            </a:r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Archaeobotany</a:t>
            </a:r>
            <a:r>
              <a:rPr lang="nl-NL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(jan 2022)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39945D4F-14A4-608E-F746-F6BD7C77A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37" y="4724400"/>
            <a:ext cx="14573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29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E635EFB-EF96-4901-B52F-B622749342C7}"/>
              </a:ext>
            </a:extLst>
          </p:cNvPr>
          <p:cNvSpPr/>
          <p:nvPr/>
        </p:nvSpPr>
        <p:spPr>
          <a:xfrm>
            <a:off x="3314701" y="0"/>
            <a:ext cx="8877299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004559-6D5B-94EF-D61E-C93EE558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F6126D-95A8-1123-5D24-3B540D6C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4701" y="6356349"/>
            <a:ext cx="4114800" cy="365125"/>
          </a:xfrm>
        </p:spPr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1447AD-BF34-ED14-D006-27DC6BF4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21</a:t>
            </a:fld>
            <a:endParaRPr lang="nl-NL" noProof="0"/>
          </a:p>
        </p:txBody>
      </p:sp>
      <p:pic>
        <p:nvPicPr>
          <p:cNvPr id="12" name="Afbeelding 11" descr="Afbeelding met bedekt, rek, grill, verschillende&#10;&#10;Automatisch gegenereerde beschrijving">
            <a:extLst>
              <a:ext uri="{FF2B5EF4-FFF2-40B4-BE49-F238E27FC236}">
                <a16:creationId xmlns:a16="http://schemas.microsoft.com/office/drawing/2014/main" id="{BF501FC1-D330-17D7-B566-7F8CE7926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907"/>
          <a:stretch/>
        </p:blipFill>
        <p:spPr>
          <a:xfrm>
            <a:off x="1" y="0"/>
            <a:ext cx="3314700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3319707-49AC-3D48-4CE7-DA7CD808684F}"/>
              </a:ext>
            </a:extLst>
          </p:cNvPr>
          <p:cNvSpPr txBox="1"/>
          <p:nvPr/>
        </p:nvSpPr>
        <p:spPr>
          <a:xfrm>
            <a:off x="3390897" y="149225"/>
            <a:ext cx="8801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3F8030"/>
                </a:solidFill>
                <a:latin typeface="Castellar" panose="020A0402060406010301" pitchFamily="18" charset="0"/>
                <a:ea typeface="Verdana" panose="020B0604030504040204" pitchFamily="34" charset="0"/>
              </a:rPr>
              <a:t>WOODAN is altijd op zoek naar enthousiaste partners of interessante projecten</a:t>
            </a:r>
            <a:endParaRPr lang="nl-NL" sz="2000" dirty="0">
              <a:solidFill>
                <a:srgbClr val="3F8030"/>
              </a:solidFill>
              <a:latin typeface="Castellar" panose="020A0402060406010301" pitchFamily="18" charset="0"/>
            </a:endParaRP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FE50337F-4326-1AAF-ED17-A077BBF04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13" r="10566"/>
          <a:stretch/>
        </p:blipFill>
        <p:spPr>
          <a:xfrm>
            <a:off x="3505199" y="1006336"/>
            <a:ext cx="3177732" cy="3736332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0B5BCFAA-4324-4B77-13A3-2080C5FB0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119" y="3526145"/>
            <a:ext cx="1933802" cy="2731496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8E60F0AB-76BA-E4B0-A4F0-65ADDB9C2E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98" b="11944"/>
          <a:stretch/>
        </p:blipFill>
        <p:spPr>
          <a:xfrm>
            <a:off x="6873432" y="1238250"/>
            <a:ext cx="3049799" cy="2154572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0C13F08E-7AEC-4F3E-62FC-E322775AF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825" y="3611676"/>
            <a:ext cx="2641286" cy="290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51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22</a:t>
            </a:fld>
            <a:endParaRPr lang="nl-NL" noProof="0"/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1CFC2F30-A0BF-D075-C2F3-169B73819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087" y="1051123"/>
            <a:ext cx="5457826" cy="3070027"/>
          </a:xfrm>
          <a:prstGeom prst="rect">
            <a:avLst/>
          </a:prstGeom>
          <a:noFill/>
        </p:spPr>
      </p:pic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2969CE31-E7A3-EFAD-6DCA-E04AEA37DEEC}"/>
              </a:ext>
            </a:extLst>
          </p:cNvPr>
          <p:cNvSpPr txBox="1">
            <a:spLocks/>
          </p:cNvSpPr>
          <p:nvPr/>
        </p:nvSpPr>
        <p:spPr>
          <a:xfrm>
            <a:off x="0" y="3981450"/>
            <a:ext cx="12192000" cy="161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nl-N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WOODAN zoekt </a:t>
            </a:r>
            <a:r>
              <a:rPr lang="nl-NL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JOU</a:t>
            </a:r>
            <a:r>
              <a:rPr lang="nl-NL" sz="4800" dirty="0"/>
              <a:t> </a:t>
            </a:r>
          </a:p>
        </p:txBody>
      </p: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6DCD6A13-5E1B-34CC-DC0B-0A65DCFF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5915" y="4121150"/>
            <a:ext cx="3108434" cy="365125"/>
          </a:xfrm>
        </p:spPr>
        <p:txBody>
          <a:bodyPr anchor="ctr">
            <a:noAutofit/>
          </a:bodyPr>
          <a:lstStyle/>
          <a:p>
            <a:pPr rtl="0">
              <a:spcAft>
                <a:spcPts val="600"/>
              </a:spcAft>
            </a:pPr>
            <a:r>
              <a:rPr lang="nl-NL" sz="2000" b="1" noProof="0" dirty="0"/>
              <a:t>Deel 3:</a:t>
            </a:r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C679F6FE-44FE-E354-CF74-CB2802AE464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7635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rtl="0">
              <a:defRPr lang="nl-NL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97B6DFCB-5786-EDA4-207E-D82895DEF8F0}"/>
              </a:ext>
            </a:extLst>
          </p:cNvPr>
          <p:cNvSpPr txBox="1">
            <a:spLocks/>
          </p:cNvSpPr>
          <p:nvPr/>
        </p:nvSpPr>
        <p:spPr>
          <a:xfrm>
            <a:off x="10915649" y="0"/>
            <a:ext cx="127635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rtl="0">
              <a:defRPr lang="nl-NL"/>
            </a:defPPr>
            <a:lvl1pPr marL="0" algn="ctr" defTabSz="914400" rtl="0" eaLnBrk="1" latinLnBrk="0" hangingPunct="1">
              <a:defRPr sz="12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  <a:p>
            <a:pPr>
              <a:spcAft>
                <a:spcPts val="600"/>
              </a:spcAft>
            </a:pPr>
            <a:r>
              <a:rPr lang="nl-NL" sz="2000" b="1" dirty="0"/>
              <a:t>INVOER</a:t>
            </a:r>
          </a:p>
        </p:txBody>
      </p:sp>
    </p:spTree>
    <p:extLst>
      <p:ext uri="{BB962C8B-B14F-4D97-AF65-F5344CB8AC3E}">
        <p14:creationId xmlns:p14="http://schemas.microsoft.com/office/powerpoint/2010/main" val="3141929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F36FBF-3DD9-09CF-F660-E3EAD87C5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82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27B703-D523-8BA0-D52E-BEA7638A6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 dirty="0"/>
              <a:t>2022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1CB765-C105-401F-BC69-6F116D40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6C0ACD-F7A7-4ADD-C441-AFC1E342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23</a:t>
            </a:fld>
            <a:endParaRPr lang="nl-NL" noProof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6B04101-D45B-4292-BD0E-7B5DC6BADC5F}"/>
              </a:ext>
            </a:extLst>
          </p:cNvPr>
          <p:cNvSpPr/>
          <p:nvPr/>
        </p:nvSpPr>
        <p:spPr>
          <a:xfrm>
            <a:off x="2181223" y="228600"/>
            <a:ext cx="7829550" cy="612775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F296D36-9181-6E62-5473-6DECC1A6139C}"/>
              </a:ext>
            </a:extLst>
          </p:cNvPr>
          <p:cNvSpPr txBox="1"/>
          <p:nvPr/>
        </p:nvSpPr>
        <p:spPr>
          <a:xfrm>
            <a:off x="2638423" y="669796"/>
            <a:ext cx="709612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ckwell Extra Bold" panose="02060903040505020403" pitchFamily="18" charset="0"/>
              </a:rPr>
              <a:t>WOODAN zoekt jou!</a:t>
            </a:r>
          </a:p>
          <a:p>
            <a:r>
              <a:rPr lang="nl-NL" sz="3200" dirty="0">
                <a:latin typeface="Rockwell Extra Bold" panose="02060903040505020403" pitchFamily="18" charset="0"/>
              </a:rPr>
              <a:t>Eind 2022 komt WOODAN met een inlogfunctie waarmee gebruikers zelf vondsten kunnen invoeren</a:t>
            </a:r>
          </a:p>
          <a:p>
            <a:endParaRPr lang="nl-NL" sz="3200" dirty="0">
              <a:latin typeface="Rockwell Extra Bold" panose="02060903040505020403" pitchFamily="18" charset="0"/>
            </a:endParaRPr>
          </a:p>
          <a:p>
            <a:r>
              <a:rPr lang="nl-NL" sz="2800" dirty="0">
                <a:latin typeface="Rockwell Extra Bold" panose="02060903040505020403" pitchFamily="18" charset="0"/>
              </a:rPr>
              <a:t>Wij proberen zo veel mogelijk archeologen te bewegen te participeren!</a:t>
            </a:r>
          </a:p>
          <a:p>
            <a:endParaRPr lang="nl-NL" sz="2800" dirty="0">
              <a:latin typeface="Rockwell Extra Bold" panose="02060903040505020403" pitchFamily="18" charset="0"/>
            </a:endParaRPr>
          </a:p>
          <a:p>
            <a:r>
              <a:rPr lang="nl-NL" sz="3000" u="sng" dirty="0">
                <a:solidFill>
                  <a:srgbClr val="FF0000"/>
                </a:solidFill>
                <a:latin typeface="Rockwell Extra Bold" panose="02060903040505020403" pitchFamily="18" charset="0"/>
              </a:rPr>
              <a:t>Meer info tijdens de Workshop</a:t>
            </a:r>
          </a:p>
        </p:txBody>
      </p:sp>
    </p:spTree>
    <p:extLst>
      <p:ext uri="{BB962C8B-B14F-4D97-AF65-F5344CB8AC3E}">
        <p14:creationId xmlns:p14="http://schemas.microsoft.com/office/powerpoint/2010/main" val="3449400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F36FBF-3DD9-09CF-F660-E3EAD87C5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82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27B703-D523-8BA0-D52E-BEA7638A6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 dirty="0"/>
              <a:t>2022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1CB765-C105-401F-BC69-6F116D40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6C0ACD-F7A7-4ADD-C441-AFC1E342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24</a:t>
            </a:fld>
            <a:endParaRPr lang="nl-NL" noProof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6B04101-D45B-4292-BD0E-7B5DC6BADC5F}"/>
              </a:ext>
            </a:extLst>
          </p:cNvPr>
          <p:cNvSpPr/>
          <p:nvPr/>
        </p:nvSpPr>
        <p:spPr>
          <a:xfrm>
            <a:off x="2181223" y="228600"/>
            <a:ext cx="7829550" cy="612775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F16257-63B6-291B-4182-D1E3D54E62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500" y="501650"/>
            <a:ext cx="4400550" cy="222885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44603E3-1065-C704-8DC4-D6B6DB7D78A7}"/>
              </a:ext>
            </a:extLst>
          </p:cNvPr>
          <p:cNvSpPr txBox="1"/>
          <p:nvPr/>
        </p:nvSpPr>
        <p:spPr>
          <a:xfrm>
            <a:off x="2438400" y="2959101"/>
            <a:ext cx="7400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ckwell Extra Bold" panose="02060903040505020403" pitchFamily="18" charset="0"/>
              </a:rPr>
              <a:t>Simpel en Uitgebreid!</a:t>
            </a:r>
          </a:p>
          <a:p>
            <a:r>
              <a:rPr lang="nl-NL" sz="3200" dirty="0">
                <a:latin typeface="Rockwell Extra Bold" panose="02060903040505020403" pitchFamily="18" charset="0"/>
              </a:rPr>
              <a:t>Het Invoerformulier bestaat uit vijf onderdelen. </a:t>
            </a:r>
          </a:p>
          <a:p>
            <a:endParaRPr lang="nl-NL" sz="2800" dirty="0">
              <a:latin typeface="Rockwell Extra Bold" panose="02060903040505020403" pitchFamily="18" charset="0"/>
            </a:endParaRPr>
          </a:p>
          <a:p>
            <a:r>
              <a:rPr lang="nl-NL" sz="2800" dirty="0">
                <a:latin typeface="Rockwell Extra Bold" panose="02060903040505020403" pitchFamily="18" charset="0"/>
              </a:rPr>
              <a:t>Je daalt af van de vindplaats via de vondst naar de database.</a:t>
            </a:r>
          </a:p>
        </p:txBody>
      </p:sp>
    </p:spTree>
    <p:extLst>
      <p:ext uri="{BB962C8B-B14F-4D97-AF65-F5344CB8AC3E}">
        <p14:creationId xmlns:p14="http://schemas.microsoft.com/office/powerpoint/2010/main" val="667853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F36FBF-3DD9-09CF-F660-E3EAD87C5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82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27B703-D523-8BA0-D52E-BEA7638A6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 dirty="0"/>
              <a:t>2022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1CB765-C105-401F-BC69-6F116D40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6C0ACD-F7A7-4ADD-C441-AFC1E342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25</a:t>
            </a:fld>
            <a:endParaRPr lang="nl-NL" noProof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6B04101-D45B-4292-BD0E-7B5DC6BADC5F}"/>
              </a:ext>
            </a:extLst>
          </p:cNvPr>
          <p:cNvSpPr/>
          <p:nvPr/>
        </p:nvSpPr>
        <p:spPr>
          <a:xfrm>
            <a:off x="2181223" y="228600"/>
            <a:ext cx="7829550" cy="612775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44603E3-1065-C704-8DC4-D6B6DB7D78A7}"/>
              </a:ext>
            </a:extLst>
          </p:cNvPr>
          <p:cNvSpPr txBox="1"/>
          <p:nvPr/>
        </p:nvSpPr>
        <p:spPr>
          <a:xfrm>
            <a:off x="2562223" y="3520599"/>
            <a:ext cx="7210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ckwell Extra Bold" panose="02060903040505020403" pitchFamily="18" charset="0"/>
              </a:rPr>
              <a:t>Een Beetje Verplicht!</a:t>
            </a:r>
          </a:p>
          <a:p>
            <a:r>
              <a:rPr lang="nl-NL" sz="3200" dirty="0">
                <a:latin typeface="Rockwell Extra Bold" panose="02060903040505020403" pitchFamily="18" charset="0"/>
              </a:rPr>
              <a:t>Per onderdeel staan er maar een paar verplichte velden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A215A8-0DD0-F905-7A20-0F2DAB161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b="42339"/>
          <a:stretch/>
        </p:blipFill>
        <p:spPr>
          <a:xfrm>
            <a:off x="3657598" y="482601"/>
            <a:ext cx="4324350" cy="29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42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F36FBF-3DD9-09CF-F660-E3EAD87C5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82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27B703-D523-8BA0-D52E-BEA7638A6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 dirty="0"/>
              <a:t>2022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1CB765-C105-401F-BC69-6F116D40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6C0ACD-F7A7-4ADD-C441-AFC1E342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26</a:t>
            </a:fld>
            <a:endParaRPr lang="nl-NL" noProof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6B04101-D45B-4292-BD0E-7B5DC6BADC5F}"/>
              </a:ext>
            </a:extLst>
          </p:cNvPr>
          <p:cNvSpPr/>
          <p:nvPr/>
        </p:nvSpPr>
        <p:spPr>
          <a:xfrm>
            <a:off x="2181223" y="228600"/>
            <a:ext cx="7829550" cy="612775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44603E3-1065-C704-8DC4-D6B6DB7D78A7}"/>
              </a:ext>
            </a:extLst>
          </p:cNvPr>
          <p:cNvSpPr txBox="1"/>
          <p:nvPr/>
        </p:nvSpPr>
        <p:spPr>
          <a:xfrm>
            <a:off x="2438401" y="3520599"/>
            <a:ext cx="73342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ckwell Extra Bold" panose="02060903040505020403" pitchFamily="18" charset="0"/>
              </a:rPr>
              <a:t>Duidelijke Taal!</a:t>
            </a:r>
          </a:p>
          <a:p>
            <a:r>
              <a:rPr lang="nl-NL" sz="3200" dirty="0">
                <a:latin typeface="Rockwell Extra Bold" panose="02060903040505020403" pitchFamily="18" charset="0"/>
              </a:rPr>
              <a:t>Belangrijke velden werken met keuzelijsten. Hierdoor is de data makkelijk te vertalen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2BD340C-904D-178B-1C51-C46949200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9025" y="503000"/>
            <a:ext cx="41338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58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F36FBF-3DD9-09CF-F660-E3EAD87C5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82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7A0C102-79EC-FBA2-6999-772D3E8C2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9025" y="501650"/>
            <a:ext cx="4400550" cy="30099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27B703-D523-8BA0-D52E-BEA7638A6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 dirty="0"/>
              <a:t>2022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1CB765-C105-401F-BC69-6F116D40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6C0ACD-F7A7-4ADD-C441-AFC1E342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27</a:t>
            </a:fld>
            <a:endParaRPr lang="nl-NL" noProof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6B04101-D45B-4292-BD0E-7B5DC6BADC5F}"/>
              </a:ext>
            </a:extLst>
          </p:cNvPr>
          <p:cNvSpPr/>
          <p:nvPr/>
        </p:nvSpPr>
        <p:spPr>
          <a:xfrm>
            <a:off x="2181223" y="228600"/>
            <a:ext cx="7829550" cy="612775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44603E3-1065-C704-8DC4-D6B6DB7D78A7}"/>
              </a:ext>
            </a:extLst>
          </p:cNvPr>
          <p:cNvSpPr txBox="1"/>
          <p:nvPr/>
        </p:nvSpPr>
        <p:spPr>
          <a:xfrm>
            <a:off x="2438401" y="3520599"/>
            <a:ext cx="73342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ckwell Extra Bold" panose="02060903040505020403" pitchFamily="18" charset="0"/>
              </a:rPr>
              <a:t>Hoe Ver Ga Jij!?</a:t>
            </a:r>
          </a:p>
          <a:p>
            <a:r>
              <a:rPr lang="nl-NL" sz="3200" dirty="0">
                <a:latin typeface="Rockwell Extra Bold" panose="02060903040505020403" pitchFamily="18" charset="0"/>
              </a:rPr>
              <a:t>Elke categorie heeft uitklap-menu’s om eventueel extra informatie toe te voegen</a:t>
            </a:r>
            <a:endParaRPr lang="nl-NL" sz="3200" dirty="0">
              <a:solidFill>
                <a:srgbClr val="FF0000"/>
              </a:solidFill>
              <a:latin typeface="Rockwell Extra Bold" panose="020609030405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35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F36FBF-3DD9-09CF-F660-E3EAD87C5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82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27B703-D523-8BA0-D52E-BEA7638A6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nl-NL" noProof="0" dirty="0"/>
              <a:t>2022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1CB765-C105-401F-BC69-6F116D40A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6C0ACD-F7A7-4ADD-C441-AFC1E3422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28</a:t>
            </a:fld>
            <a:endParaRPr lang="nl-NL" noProof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16B04101-D45B-4292-BD0E-7B5DC6BADC5F}"/>
              </a:ext>
            </a:extLst>
          </p:cNvPr>
          <p:cNvSpPr/>
          <p:nvPr/>
        </p:nvSpPr>
        <p:spPr>
          <a:xfrm>
            <a:off x="2181223" y="228600"/>
            <a:ext cx="7829550" cy="6127750"/>
          </a:xfrm>
          <a:prstGeom prst="roundRect">
            <a:avLst/>
          </a:prstGeom>
          <a:noFill/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44603E3-1065-C704-8DC4-D6B6DB7D78A7}"/>
              </a:ext>
            </a:extLst>
          </p:cNvPr>
          <p:cNvSpPr txBox="1"/>
          <p:nvPr/>
        </p:nvSpPr>
        <p:spPr>
          <a:xfrm>
            <a:off x="2828924" y="2663032"/>
            <a:ext cx="703897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ckwell Extra Bold" panose="02060903040505020403" pitchFamily="18" charset="0"/>
              </a:rPr>
              <a:t>Vier Ogen</a:t>
            </a:r>
          </a:p>
          <a:p>
            <a:r>
              <a:rPr lang="nl-NL" sz="3200" dirty="0">
                <a:latin typeface="Rockwell Extra Bold" panose="02060903040505020403" pitchFamily="18" charset="0"/>
              </a:rPr>
              <a:t>WOODAN waarborgt kwaliteit door iedere invoer te laten dubbelchecken</a:t>
            </a:r>
          </a:p>
          <a:p>
            <a:endParaRPr lang="nl-NL" sz="3200" dirty="0">
              <a:latin typeface="Rockwell Extra Bold" panose="02060903040505020403" pitchFamily="18" charset="0"/>
            </a:endParaRPr>
          </a:p>
          <a:p>
            <a:r>
              <a:rPr lang="nl-NL" sz="3200" u="sng" dirty="0">
                <a:solidFill>
                  <a:srgbClr val="FF0000"/>
                </a:solidFill>
                <a:latin typeface="Rockwell Extra Bold" panose="02060903040505020403" pitchFamily="18" charset="0"/>
              </a:rPr>
              <a:t>Data blijft aanpasbaar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389688-5508-8F8A-DEE4-5DEBAEB54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b="4442"/>
          <a:stretch/>
        </p:blipFill>
        <p:spPr>
          <a:xfrm>
            <a:off x="6348411" y="608800"/>
            <a:ext cx="3014665" cy="282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6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CBA0AD6-7585-1159-7254-0630B9EA5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326" y="513310"/>
            <a:ext cx="5021348" cy="2811954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4AA63695-7F98-A814-E220-1C0DA478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832" y="3354878"/>
            <a:ext cx="6414336" cy="2285999"/>
          </a:xfrm>
          <a:noFill/>
          <a:ln>
            <a:solidFill>
              <a:schemeClr val="bg1"/>
            </a:solidFill>
          </a:ln>
        </p:spPr>
        <p:txBody>
          <a:bodyPr>
            <a:prstTxWarp prst="textCascadeUp">
              <a:avLst/>
            </a:prstTxWarp>
          </a:bodyPr>
          <a:lstStyle/>
          <a:p>
            <a:pPr algn="ctr"/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1"/>
                  </a:outerShdw>
                </a:effectLst>
              </a:rPr>
              <a:t>Deel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1"/>
                  </a:outerShdw>
                </a:effectLst>
              </a:rPr>
              <a:t> 4: WOODAN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1"/>
                  </a:outerShdw>
                </a:effectLst>
              </a:rPr>
              <a:t>en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1"/>
                  </a:outerShdw>
                </a:effectLst>
              </a:rPr>
              <a:t> de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1"/>
                  </a:outerShdw>
                </a:effectLst>
              </a:rPr>
              <a:t>Toekomst</a:t>
            </a:r>
            <a:endParaRPr lang="en-US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1"/>
                </a:outerShdw>
              </a:effectLs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4E3798-3C01-D99C-755C-FEC87859C75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60C9B3-F1A1-85FB-86E2-C8ADDB8EAE9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67300" y="6359525"/>
            <a:ext cx="2057400" cy="365125"/>
          </a:xfrm>
        </p:spPr>
        <p:txBody>
          <a:bodyPr anchor="ctr">
            <a:normAutofit fontScale="92500"/>
          </a:bodyPr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1AF39D-8132-3665-55D6-9C0422665D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29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1830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tekst, container, doos, mand&#10;&#10;Automatisch gegenereerde beschrijving">
            <a:extLst>
              <a:ext uri="{FF2B5EF4-FFF2-40B4-BE49-F238E27FC236}">
                <a16:creationId xmlns:a16="http://schemas.microsoft.com/office/drawing/2014/main" id="{E9B58E0A-243A-2DFF-FD49-E573652CB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52728"/>
            <a:ext cx="2274204" cy="4352544"/>
          </a:xfrm>
          <a:noFill/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4DC2211-F9E2-4254-7FF0-34EE176F8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l-NL" noProof="0" dirty="0"/>
              <a:t>2022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1B2AF2-1EBA-7934-C835-FD412E17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NL" dirty="0" err="1"/>
              <a:t>Woodan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rescue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51DFA5-FF25-BEA8-397A-39C9E557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3</a:t>
            </a:fld>
            <a:endParaRPr lang="nl-NL" noProof="0"/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664F5623-8F4F-4743-B774-6DB296E258FC}"/>
              </a:ext>
            </a:extLst>
          </p:cNvPr>
          <p:cNvSpPr txBox="1">
            <a:spLocks/>
          </p:cNvSpPr>
          <p:nvPr/>
        </p:nvSpPr>
        <p:spPr>
          <a:xfrm>
            <a:off x="2274204" y="1248156"/>
            <a:ext cx="9917796" cy="4352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nl-N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Deel 1: WOODAN </a:t>
            </a:r>
          </a:p>
          <a:p>
            <a:pPr algn="ctr"/>
            <a:r>
              <a:rPr lang="nl-NL" sz="54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als Database</a:t>
            </a:r>
            <a:endParaRPr lang="nl-NL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5082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C7396F-B942-6DCC-0568-0B65D4F62A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C99BFA-4AFC-8CF8-5C64-D325FEC32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62FBCD1-D0E6-980F-4F40-6300025A3642}"/>
              </a:ext>
            </a:extLst>
          </p:cNvPr>
          <p:cNvSpPr txBox="1"/>
          <p:nvPr/>
        </p:nvSpPr>
        <p:spPr>
          <a:xfrm>
            <a:off x="4181473" y="3231793"/>
            <a:ext cx="378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December 2022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7A1BB1F-70D0-C71A-BE07-8C4A19D664D5}"/>
              </a:ext>
            </a:extLst>
          </p:cNvPr>
          <p:cNvCxnSpPr>
            <a:cxnSpLocks/>
          </p:cNvCxnSpPr>
          <p:nvPr/>
        </p:nvCxnSpPr>
        <p:spPr>
          <a:xfrm>
            <a:off x="4181474" y="3209707"/>
            <a:ext cx="3781424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6346E80-AA34-FAD5-BFA3-E74B96A4E1C3}"/>
              </a:ext>
            </a:extLst>
          </p:cNvPr>
          <p:cNvSpPr txBox="1"/>
          <p:nvPr/>
        </p:nvSpPr>
        <p:spPr>
          <a:xfrm>
            <a:off x="4048125" y="2542957"/>
            <a:ext cx="615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Nieuwe Versie WOODAN</a:t>
            </a:r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F565CCF9-FB98-EB00-6352-0BB078EC22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67300" y="6359525"/>
            <a:ext cx="2057400" cy="365125"/>
          </a:xfrm>
        </p:spPr>
        <p:txBody>
          <a:bodyPr anchor="ctr">
            <a:normAutofit fontScale="92500"/>
          </a:bodyPr>
          <a:lstStyle/>
          <a:p>
            <a:pPr rtl="0">
              <a:spcAft>
                <a:spcPts val="600"/>
              </a:spcAft>
            </a:pPr>
            <a:r>
              <a:rPr lang="nl-NL" noProof="0" dirty="0" err="1">
                <a:solidFill>
                  <a:schemeClr val="bg1"/>
                </a:solidFill>
              </a:rPr>
              <a:t>Woodan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to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the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rescue</a:t>
            </a:r>
            <a:endParaRPr lang="nl-N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06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C7396F-B942-6DCC-0568-0B65D4F62A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C99BFA-4AFC-8CF8-5C64-D325FEC32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62FBCD1-D0E6-980F-4F40-6300025A3642}"/>
              </a:ext>
            </a:extLst>
          </p:cNvPr>
          <p:cNvSpPr txBox="1"/>
          <p:nvPr/>
        </p:nvSpPr>
        <p:spPr>
          <a:xfrm>
            <a:off x="3343275" y="3117711"/>
            <a:ext cx="255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9 juni 2023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7A1BB1F-70D0-C71A-BE07-8C4A19D664D5}"/>
              </a:ext>
            </a:extLst>
          </p:cNvPr>
          <p:cNvCxnSpPr/>
          <p:nvPr/>
        </p:nvCxnSpPr>
        <p:spPr>
          <a:xfrm>
            <a:off x="3343275" y="3095625"/>
            <a:ext cx="56769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6346E80-AA34-FAD5-BFA3-E74B96A4E1C3}"/>
              </a:ext>
            </a:extLst>
          </p:cNvPr>
          <p:cNvSpPr txBox="1"/>
          <p:nvPr/>
        </p:nvSpPr>
        <p:spPr>
          <a:xfrm>
            <a:off x="3209926" y="2428875"/>
            <a:ext cx="615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Presentatie onderzoek Vlaanderen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207FE36-7F7E-D45A-5906-6F21A5C48443}"/>
              </a:ext>
            </a:extLst>
          </p:cNvPr>
          <p:cNvSpPr txBox="1"/>
          <p:nvPr/>
        </p:nvSpPr>
        <p:spPr>
          <a:xfrm>
            <a:off x="6153150" y="3056155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Antwerpen</a:t>
            </a:r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F565CCF9-FB98-EB00-6352-0BB078EC22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67300" y="6359525"/>
            <a:ext cx="2057400" cy="365125"/>
          </a:xfrm>
        </p:spPr>
        <p:txBody>
          <a:bodyPr anchor="ctr">
            <a:normAutofit fontScale="92500"/>
          </a:bodyPr>
          <a:lstStyle/>
          <a:p>
            <a:pPr rtl="0">
              <a:spcAft>
                <a:spcPts val="600"/>
              </a:spcAft>
            </a:pPr>
            <a:r>
              <a:rPr lang="nl-NL" noProof="0" dirty="0" err="1">
                <a:solidFill>
                  <a:schemeClr val="bg1"/>
                </a:solidFill>
              </a:rPr>
              <a:t>Woodan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to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the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rescue</a:t>
            </a:r>
            <a:endParaRPr lang="nl-N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1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C7396F-B942-6DCC-0568-0B65D4F62A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C99BFA-4AFC-8CF8-5C64-D325FEC32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62FBCD1-D0E6-980F-4F40-6300025A3642}"/>
              </a:ext>
            </a:extLst>
          </p:cNvPr>
          <p:cNvSpPr txBox="1"/>
          <p:nvPr/>
        </p:nvSpPr>
        <p:spPr>
          <a:xfrm>
            <a:off x="3400426" y="2784336"/>
            <a:ext cx="240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Houtskool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7A1BB1F-70D0-C71A-BE07-8C4A19D664D5}"/>
              </a:ext>
            </a:extLst>
          </p:cNvPr>
          <p:cNvCxnSpPr/>
          <p:nvPr/>
        </p:nvCxnSpPr>
        <p:spPr>
          <a:xfrm>
            <a:off x="3257550" y="2762250"/>
            <a:ext cx="56769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6346E80-AA34-FAD5-BFA3-E74B96A4E1C3}"/>
              </a:ext>
            </a:extLst>
          </p:cNvPr>
          <p:cNvSpPr txBox="1"/>
          <p:nvPr/>
        </p:nvSpPr>
        <p:spPr>
          <a:xfrm>
            <a:off x="3333751" y="2096184"/>
            <a:ext cx="6153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Nieuwe Vondstcategorieën?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207FE36-7F7E-D45A-5906-6F21A5C48443}"/>
              </a:ext>
            </a:extLst>
          </p:cNvPr>
          <p:cNvSpPr txBox="1"/>
          <p:nvPr/>
        </p:nvSpPr>
        <p:spPr>
          <a:xfrm>
            <a:off x="6067425" y="2732305"/>
            <a:ext cx="290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Bouwhout</a:t>
            </a:r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F565CCF9-FB98-EB00-6352-0BB078EC22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67300" y="6359525"/>
            <a:ext cx="2057400" cy="365125"/>
          </a:xfrm>
        </p:spPr>
        <p:txBody>
          <a:bodyPr anchor="ctr">
            <a:normAutofit fontScale="92500"/>
          </a:bodyPr>
          <a:lstStyle/>
          <a:p>
            <a:pPr rtl="0">
              <a:spcAft>
                <a:spcPts val="600"/>
              </a:spcAft>
            </a:pPr>
            <a:r>
              <a:rPr lang="nl-NL" noProof="0" dirty="0" err="1">
                <a:solidFill>
                  <a:schemeClr val="bg1"/>
                </a:solidFill>
              </a:rPr>
              <a:t>Woodan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to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the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rescue</a:t>
            </a:r>
            <a:endParaRPr lang="nl-NL" noProof="0" dirty="0">
              <a:solidFill>
                <a:schemeClr val="bg1"/>
              </a:solidFill>
            </a:endParaRPr>
          </a:p>
        </p:txBody>
      </p:sp>
      <p:pic>
        <p:nvPicPr>
          <p:cNvPr id="20" name="Afbeelding 19" descr="Afbeelding met rots, hout, steen&#10;&#10;Automatisch gegenereerde beschrijving">
            <a:extLst>
              <a:ext uri="{FF2B5EF4-FFF2-40B4-BE49-F238E27FC236}">
                <a16:creationId xmlns:a16="http://schemas.microsoft.com/office/drawing/2014/main" id="{1A4D0EB3-ABFA-887D-D19B-360F7C52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6" y="3425896"/>
            <a:ext cx="2132347" cy="142225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2" name="Afbeelding 21" descr="Afbeelding met gebouw, houten, hout&#10;&#10;Automatisch gegenereerde beschrijving">
            <a:extLst>
              <a:ext uri="{FF2B5EF4-FFF2-40B4-BE49-F238E27FC236}">
                <a16:creationId xmlns:a16="http://schemas.microsoft.com/office/drawing/2014/main" id="{697C1113-42EA-6288-95D8-84D5F8057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826" y="3425896"/>
            <a:ext cx="2138605" cy="1422259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655573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C7396F-B942-6DCC-0568-0B65D4F62A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C99BFA-4AFC-8CF8-5C64-D325FEC32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62FBCD1-D0E6-980F-4F40-6300025A3642}"/>
              </a:ext>
            </a:extLst>
          </p:cNvPr>
          <p:cNvSpPr txBox="1"/>
          <p:nvPr/>
        </p:nvSpPr>
        <p:spPr>
          <a:xfrm>
            <a:off x="2305050" y="1421965"/>
            <a:ext cx="240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Uniformiteit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7A1BB1F-70D0-C71A-BE07-8C4A19D664D5}"/>
              </a:ext>
            </a:extLst>
          </p:cNvPr>
          <p:cNvCxnSpPr>
            <a:cxnSpLocks/>
          </p:cNvCxnSpPr>
          <p:nvPr/>
        </p:nvCxnSpPr>
        <p:spPr>
          <a:xfrm>
            <a:off x="2295525" y="1381125"/>
            <a:ext cx="19050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6346E80-AA34-FAD5-BFA3-E74B96A4E1C3}"/>
              </a:ext>
            </a:extLst>
          </p:cNvPr>
          <p:cNvSpPr txBox="1"/>
          <p:nvPr/>
        </p:nvSpPr>
        <p:spPr>
          <a:xfrm>
            <a:off x="2228850" y="6324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Thesauri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EFDDB7A-5355-301F-A50E-00D5EDE43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812" y="3571258"/>
            <a:ext cx="5324475" cy="1331119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E53C70B-C96B-247A-BC46-4E280FA94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688" y="2027233"/>
            <a:ext cx="4567238" cy="1154848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0" name="Tijdelijke aanduiding voor voettekst 4">
            <a:extLst>
              <a:ext uri="{FF2B5EF4-FFF2-40B4-BE49-F238E27FC236}">
                <a16:creationId xmlns:a16="http://schemas.microsoft.com/office/drawing/2014/main" id="{C4D35907-0DCF-ADA3-1936-638E5FD55D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67300" y="6359525"/>
            <a:ext cx="2057400" cy="365125"/>
          </a:xfrm>
        </p:spPr>
        <p:txBody>
          <a:bodyPr anchor="ctr">
            <a:normAutofit fontScale="92500"/>
          </a:bodyPr>
          <a:lstStyle/>
          <a:p>
            <a:pPr rtl="0">
              <a:spcAft>
                <a:spcPts val="600"/>
              </a:spcAft>
            </a:pPr>
            <a:r>
              <a:rPr lang="nl-NL" noProof="0" dirty="0" err="1">
                <a:solidFill>
                  <a:schemeClr val="bg1"/>
                </a:solidFill>
              </a:rPr>
              <a:t>Woodan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to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the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rescue</a:t>
            </a:r>
            <a:endParaRPr lang="nl-N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79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C7396F-B942-6DCC-0568-0B65D4F62A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C99BFA-4AFC-8CF8-5C64-D325FEC32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62FBCD1-D0E6-980F-4F40-6300025A3642}"/>
              </a:ext>
            </a:extLst>
          </p:cNvPr>
          <p:cNvSpPr txBox="1"/>
          <p:nvPr/>
        </p:nvSpPr>
        <p:spPr>
          <a:xfrm>
            <a:off x="5895974" y="4640554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WOODAN als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7A1BB1F-70D0-C71A-BE07-8C4A19D664D5}"/>
              </a:ext>
            </a:extLst>
          </p:cNvPr>
          <p:cNvCxnSpPr>
            <a:cxnSpLocks/>
          </p:cNvCxnSpPr>
          <p:nvPr/>
        </p:nvCxnSpPr>
        <p:spPr>
          <a:xfrm>
            <a:off x="5962648" y="5197567"/>
            <a:ext cx="24669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6346E80-AA34-FAD5-BFA3-E74B96A4E1C3}"/>
              </a:ext>
            </a:extLst>
          </p:cNvPr>
          <p:cNvSpPr txBox="1"/>
          <p:nvPr/>
        </p:nvSpPr>
        <p:spPr>
          <a:xfrm>
            <a:off x="5895974" y="521661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Bibliotheek</a:t>
            </a:r>
          </a:p>
        </p:txBody>
      </p:sp>
      <p:pic>
        <p:nvPicPr>
          <p:cNvPr id="3" name="Afbeelding 2" descr="Afbeelding met tekst, plank, boek, binnen&#10;&#10;Automatisch gegenereerde beschrijving">
            <a:extLst>
              <a:ext uri="{FF2B5EF4-FFF2-40B4-BE49-F238E27FC236}">
                <a16:creationId xmlns:a16="http://schemas.microsoft.com/office/drawing/2014/main" id="{901E0636-D2E0-438A-A93B-D8E867CB1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3" y="1875234"/>
            <a:ext cx="4648200" cy="2614613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F9102131-BD2C-6DCB-A44B-D2B1A8EF91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67300" y="6359525"/>
            <a:ext cx="2057400" cy="365125"/>
          </a:xfrm>
        </p:spPr>
        <p:txBody>
          <a:bodyPr anchor="ctr">
            <a:normAutofit fontScale="92500"/>
          </a:bodyPr>
          <a:lstStyle/>
          <a:p>
            <a:pPr rtl="0">
              <a:spcAft>
                <a:spcPts val="600"/>
              </a:spcAft>
            </a:pPr>
            <a:r>
              <a:rPr lang="nl-NL" noProof="0" dirty="0" err="1">
                <a:solidFill>
                  <a:schemeClr val="bg1"/>
                </a:solidFill>
              </a:rPr>
              <a:t>Woodan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to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the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rescue</a:t>
            </a:r>
            <a:endParaRPr lang="nl-N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373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C7396F-B942-6DCC-0568-0B65D4F62A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C99BFA-4AFC-8CF8-5C64-D325FEC32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62FBCD1-D0E6-980F-4F40-6300025A3642}"/>
              </a:ext>
            </a:extLst>
          </p:cNvPr>
          <p:cNvSpPr txBox="1"/>
          <p:nvPr/>
        </p:nvSpPr>
        <p:spPr>
          <a:xfrm>
            <a:off x="5895974" y="4640554"/>
            <a:ext cx="2600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WOODAN en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7A1BB1F-70D0-C71A-BE07-8C4A19D664D5}"/>
              </a:ext>
            </a:extLst>
          </p:cNvPr>
          <p:cNvCxnSpPr>
            <a:cxnSpLocks/>
          </p:cNvCxnSpPr>
          <p:nvPr/>
        </p:nvCxnSpPr>
        <p:spPr>
          <a:xfrm>
            <a:off x="5962648" y="5197567"/>
            <a:ext cx="24669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6346E80-AA34-FAD5-BFA3-E74B96A4E1C3}"/>
              </a:ext>
            </a:extLst>
          </p:cNvPr>
          <p:cNvSpPr txBox="1"/>
          <p:nvPr/>
        </p:nvSpPr>
        <p:spPr>
          <a:xfrm>
            <a:off x="5895974" y="521661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Tonmerken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7367C6C-B43C-A8C6-719E-B8282B715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86" y="1263127"/>
            <a:ext cx="4516756" cy="3324584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F1FD15A5-B5CE-E134-8710-0B258433749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67300" y="6359525"/>
            <a:ext cx="2057400" cy="365125"/>
          </a:xfrm>
        </p:spPr>
        <p:txBody>
          <a:bodyPr anchor="ctr">
            <a:normAutofit fontScale="92500"/>
          </a:bodyPr>
          <a:lstStyle/>
          <a:p>
            <a:pPr rtl="0">
              <a:spcAft>
                <a:spcPts val="600"/>
              </a:spcAft>
            </a:pPr>
            <a:r>
              <a:rPr lang="nl-NL" noProof="0" dirty="0" err="1">
                <a:solidFill>
                  <a:schemeClr val="bg1"/>
                </a:solidFill>
              </a:rPr>
              <a:t>Woodan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to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the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rescue</a:t>
            </a:r>
            <a:endParaRPr lang="nl-N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24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C7396F-B942-6DCC-0568-0B65D4F62A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C99BFA-4AFC-8CF8-5C64-D325FEC32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A7A1BB1F-70D0-C71A-BE07-8C4A19D664D5}"/>
              </a:ext>
            </a:extLst>
          </p:cNvPr>
          <p:cNvCxnSpPr>
            <a:cxnSpLocks/>
          </p:cNvCxnSpPr>
          <p:nvPr/>
        </p:nvCxnSpPr>
        <p:spPr>
          <a:xfrm flipV="1">
            <a:off x="4029075" y="3782943"/>
            <a:ext cx="3933825" cy="1601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6346E80-AA34-FAD5-BFA3-E74B96A4E1C3}"/>
              </a:ext>
            </a:extLst>
          </p:cNvPr>
          <p:cNvSpPr txBox="1"/>
          <p:nvPr/>
        </p:nvSpPr>
        <p:spPr>
          <a:xfrm>
            <a:off x="3962401" y="3075057"/>
            <a:ext cx="6153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effectLst/>
                <a:latin typeface="Impact" panose="020B0806030902050204" pitchFamily="34" charset="0"/>
              </a:rPr>
              <a:t>Nieuwe Projecten?</a:t>
            </a:r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26C89AA8-1C1C-54EC-0B39-4C073F0982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67300" y="6359525"/>
            <a:ext cx="2057400" cy="365125"/>
          </a:xfrm>
        </p:spPr>
        <p:txBody>
          <a:bodyPr anchor="ctr">
            <a:normAutofit fontScale="92500"/>
          </a:bodyPr>
          <a:lstStyle/>
          <a:p>
            <a:pPr rtl="0">
              <a:spcAft>
                <a:spcPts val="600"/>
              </a:spcAft>
            </a:pPr>
            <a:r>
              <a:rPr lang="nl-NL" noProof="0" dirty="0" err="1">
                <a:solidFill>
                  <a:schemeClr val="bg1"/>
                </a:solidFill>
              </a:rPr>
              <a:t>Woodan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to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the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  <a:r>
              <a:rPr lang="nl-NL" noProof="0" dirty="0" err="1">
                <a:solidFill>
                  <a:schemeClr val="bg1"/>
                </a:solidFill>
              </a:rPr>
              <a:t>rescue</a:t>
            </a:r>
            <a:endParaRPr lang="nl-N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55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8F1359-3AB2-EEB4-8E37-225490D7801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750A9F-3CCE-19A7-88B7-8CA97C0418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235496" y="6356349"/>
            <a:ext cx="2116719" cy="365125"/>
          </a:xfrm>
        </p:spPr>
        <p:txBody>
          <a:bodyPr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6C401CC-8FAB-4C70-9EEF-0C474EB484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294A09A9-5501-47C1-A89A-A340965A2BE2}" type="slidenum">
              <a:rPr lang="nl-NL" noProof="0" smtClean="0"/>
              <a:pPr rtl="0"/>
              <a:t>37</a:t>
            </a:fld>
            <a:endParaRPr lang="nl-NL" noProof="0"/>
          </a:p>
        </p:txBody>
      </p:sp>
      <p:pic>
        <p:nvPicPr>
          <p:cNvPr id="9" name="Afbeelding 8" descr="Afbeelding met persoon, speler, arm&#10;&#10;Automatisch gegenereerde beschrijving">
            <a:extLst>
              <a:ext uri="{FF2B5EF4-FFF2-40B4-BE49-F238E27FC236}">
                <a16:creationId xmlns:a16="http://schemas.microsoft.com/office/drawing/2014/main" id="{74090AFF-397D-5133-A44D-75504EFC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048" y="1643285"/>
            <a:ext cx="2380952" cy="3571429"/>
          </a:xfrm>
          <a:prstGeom prst="rect">
            <a:avLst/>
          </a:prstGeom>
        </p:spPr>
      </p:pic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9465C4C2-62D1-D1A4-DE63-DE7752B4E630}"/>
              </a:ext>
            </a:extLst>
          </p:cNvPr>
          <p:cNvSpPr txBox="1">
            <a:spLocks/>
          </p:cNvSpPr>
          <p:nvPr/>
        </p:nvSpPr>
        <p:spPr>
          <a:xfrm>
            <a:off x="6293856" y="1643285"/>
            <a:ext cx="3228976" cy="3571429"/>
          </a:xfrm>
          <a:prstGeom prst="rect">
            <a:avLst/>
          </a:prstGeom>
          <a:effectLst>
            <a:outerShdw blurRad="50800" dist="50800" dir="5400000" sx="197000" sy="197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ctr"/>
          <a:lstStyle>
            <a:defPPr rtl="0">
              <a:defRPr lang="nl-N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Deel 5: WOODAN </a:t>
            </a:r>
            <a:r>
              <a:rPr lang="nl-NL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to</a:t>
            </a:r>
            <a:r>
              <a:rPr lang="nl-N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nl-NL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the</a:t>
            </a:r>
            <a:r>
              <a:rPr lang="nl-NL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 </a:t>
            </a:r>
            <a:r>
              <a:rPr lang="nl-NL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Rescue</a:t>
            </a:r>
            <a:endParaRPr lang="nl-NL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3670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id="{7C0A53FF-44D3-0468-B1AB-DAB770AE9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7622"/>
          <a:stretch/>
        </p:blipFill>
        <p:spPr>
          <a:xfrm>
            <a:off x="0" y="1962150"/>
            <a:ext cx="12192000" cy="4895849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59938089-0E7B-27E3-4349-469C5F9455BB}"/>
              </a:ext>
            </a:extLst>
          </p:cNvPr>
          <p:cNvSpPr/>
          <p:nvPr/>
        </p:nvSpPr>
        <p:spPr>
          <a:xfrm>
            <a:off x="0" y="6215450"/>
            <a:ext cx="12192000" cy="365125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277DB65-D3F9-B482-BAA2-D069F72B53BD}"/>
              </a:ext>
            </a:extLst>
          </p:cNvPr>
          <p:cNvSpPr/>
          <p:nvPr/>
        </p:nvSpPr>
        <p:spPr>
          <a:xfrm>
            <a:off x="1097279" y="1962149"/>
            <a:ext cx="9997440" cy="3400425"/>
          </a:xfrm>
          <a:prstGeom prst="rect">
            <a:avLst/>
          </a:prstGeom>
          <a:solidFill>
            <a:srgbClr val="F8F8F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boom, buiten, plant, berg&#10;&#10;Automatisch gegenereerde beschrijving">
            <a:extLst>
              <a:ext uri="{FF2B5EF4-FFF2-40B4-BE49-F238E27FC236}">
                <a16:creationId xmlns:a16="http://schemas.microsoft.com/office/drawing/2014/main" id="{F2F1FBD8-AD6F-6997-0984-C4A7C091A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64" b="55748"/>
          <a:stretch/>
        </p:blipFill>
        <p:spPr>
          <a:xfrm>
            <a:off x="0" y="0"/>
            <a:ext cx="12192000" cy="16621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5F191A4-7839-4F63-B17C-7C366C59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1"/>
            <a:ext cx="9997440" cy="1662113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WOODAN TO THE RESCUE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B6990F-5DC9-9043-9232-F1297EA7F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79" y="1992314"/>
            <a:ext cx="5256211" cy="619011"/>
          </a:xfrm>
        </p:spPr>
        <p:txBody>
          <a:bodyPr rtlCol="0">
            <a:normAutofit/>
          </a:bodyPr>
          <a:lstStyle/>
          <a:p>
            <a:pPr rtl="0"/>
            <a:r>
              <a:rPr lang="nl-NL" dirty="0"/>
              <a:t>Waarom?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9ED227-95A7-4B08-91FE-5E0EF0D41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78" y="2695445"/>
            <a:ext cx="10703464" cy="3213342"/>
          </a:xfrm>
        </p:spPr>
        <p:txBody>
          <a:bodyPr rtlCol="0">
            <a:normAutofit/>
          </a:bodyPr>
          <a:lstStyle/>
          <a:p>
            <a:pPr rtl="0">
              <a:buFont typeface="Wingdings" panose="05000000000000000000" pitchFamily="2" charset="2"/>
              <a:buChar char="ü"/>
            </a:pPr>
            <a:r>
              <a:rPr lang="nl-NL" sz="2400" spc="-30" dirty="0"/>
              <a:t>Archeologisch hout wordt vrij toegankelijk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nl-NL" sz="2400" spc="-30" dirty="0"/>
              <a:t>Verzameling van data wordt gestandaardiseerd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nl-NL" sz="2400" spc="-30" dirty="0"/>
              <a:t>Onderzoek wordt vergemakkelijkt en gestimuleerd</a:t>
            </a:r>
          </a:p>
          <a:p>
            <a:pPr rtl="0">
              <a:buFont typeface="Wingdings" panose="05000000000000000000" pitchFamily="2" charset="2"/>
              <a:buChar char="ü"/>
            </a:pPr>
            <a:r>
              <a:rPr lang="nl-NL" sz="2400" spc="-30" dirty="0"/>
              <a:t>Er verschijnen publicaties over (het (correct) opgraven) hout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400" spc="-30" dirty="0"/>
              <a:t>WOODAN fungeert als platform voor specialisten</a:t>
            </a:r>
          </a:p>
          <a:p>
            <a:pPr rtl="0"/>
            <a:endParaRPr lang="nl-NL" spc="-30" dirty="0"/>
          </a:p>
          <a:p>
            <a:pPr rtl="0"/>
            <a:endParaRPr lang="nl-NL" spc="-30" dirty="0"/>
          </a:p>
          <a:p>
            <a:pPr rtl="0"/>
            <a:endParaRPr lang="nl-NL" spc="-30" dirty="0"/>
          </a:p>
          <a:p>
            <a:pPr rtl="0"/>
            <a:endParaRPr lang="nl-NL" spc="-30" dirty="0"/>
          </a:p>
          <a:p>
            <a:pPr rtl="0"/>
            <a:endParaRPr lang="nl-NL" spc="-30" dirty="0"/>
          </a:p>
          <a:p>
            <a:pPr rtl="0"/>
            <a:endParaRPr lang="nl-NL" spc="-30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F133A8C-3B97-4425-9E56-F20597F1FAEC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223000"/>
            <a:ext cx="2743200" cy="365125"/>
          </a:xfrm>
        </p:spPr>
        <p:txBody>
          <a:bodyPr rtlCol="0"/>
          <a:lstStyle/>
          <a:p>
            <a:pPr rtl="0"/>
            <a:r>
              <a:rPr lang="nl-NL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F06523BD-E76F-40D9-9A51-B01D3C09923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223000"/>
            <a:ext cx="4114800" cy="365125"/>
          </a:xfrm>
        </p:spPr>
        <p:txBody>
          <a:bodyPr rtlCol="0"/>
          <a:lstStyle/>
          <a:p>
            <a:pPr rtl="0"/>
            <a:r>
              <a:rPr lang="nl-NL" dirty="0" err="1">
                <a:solidFill>
                  <a:schemeClr val="tx1"/>
                </a:solidFill>
              </a:rPr>
              <a:t>Woodan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to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the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rescue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525AACA-1DD4-4326-94A4-27CF98EB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22300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nl-NL" smtClean="0">
                <a:solidFill>
                  <a:schemeClr val="tx1"/>
                </a:solidFill>
              </a:rPr>
              <a:pPr rtl="0"/>
              <a:t>38</a:t>
            </a:fld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6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close-up van boomschors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7C7447B-077A-4961-86A9-5923BCAB480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r>
              <a:rPr lang="nl-NL" dirty="0"/>
              <a:t>2022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BE8F5CA-1242-4729-AC43-4CCF2FB9DC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nl-NL" smtClean="0"/>
              <a:pPr rtl="0"/>
              <a:t>39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C56ECC4-6B4E-3C49-D4D5-31640D217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089" y="1445089"/>
            <a:ext cx="6613389" cy="2406528"/>
          </a:xfrm>
        </p:spPr>
        <p:txBody>
          <a:bodyPr/>
          <a:lstStyle/>
          <a:p>
            <a:r>
              <a:rPr lang="nl-NL" sz="6000" dirty="0"/>
              <a:t>Volg ons online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3A77EB2-542A-B3C8-639D-1E37E5D82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364" y="1091681"/>
            <a:ext cx="3778790" cy="489857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453897F-680B-BA22-136B-3E156C9BE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61" y="4340140"/>
            <a:ext cx="609141" cy="58477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1C88F44-80A4-E98B-FF60-69851CFE534A}"/>
              </a:ext>
            </a:extLst>
          </p:cNvPr>
          <p:cNvSpPr txBox="1"/>
          <p:nvPr/>
        </p:nvSpPr>
        <p:spPr>
          <a:xfrm>
            <a:off x="1238402" y="4340140"/>
            <a:ext cx="60180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B0F0"/>
                </a:solidFill>
              </a:rPr>
              <a:t>@WOODAN_wooden_artefacts</a:t>
            </a:r>
          </a:p>
        </p:txBody>
      </p:sp>
    </p:spTree>
    <p:extLst>
      <p:ext uri="{BB962C8B-B14F-4D97-AF65-F5344CB8AC3E}">
        <p14:creationId xmlns:p14="http://schemas.microsoft.com/office/powerpoint/2010/main" val="78700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20FC2301-556D-FC82-2C4B-1CE8E0A45A01}"/>
              </a:ext>
            </a:extLst>
          </p:cNvPr>
          <p:cNvSpPr/>
          <p:nvPr/>
        </p:nvSpPr>
        <p:spPr>
          <a:xfrm>
            <a:off x="0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Tijdelijke aanduiding voor afbeelding 8" descr="Afbeelding met gereedschap, bijl, hamer, oud&#10;&#10;Automatisch gegenereerde beschrijving">
            <a:extLst>
              <a:ext uri="{FF2B5EF4-FFF2-40B4-BE49-F238E27FC236}">
                <a16:creationId xmlns:a16="http://schemas.microsoft.com/office/drawing/2014/main" id="{4A14B811-4E39-9443-B1B8-E6B4AE856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493055"/>
            <a:ext cx="1866122" cy="1399592"/>
          </a:xfrm>
          <a:noFill/>
        </p:spPr>
      </p:pic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4</a:t>
            </a:fld>
            <a:endParaRPr lang="nl-NL" noProof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7DC9D82-1EFB-5A2E-580B-146A8CBCC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359" y="5458407"/>
            <a:ext cx="1866124" cy="1399593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0AE0BC9C-D75A-F49F-88A6-C42CA76796F5}"/>
              </a:ext>
            </a:extLst>
          </p:cNvPr>
          <p:cNvSpPr txBox="1"/>
          <p:nvPr/>
        </p:nvSpPr>
        <p:spPr>
          <a:xfrm>
            <a:off x="1" y="446276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Wat is WOODAN?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B51338B-09D1-028D-A6F7-32C2A6C744A4}"/>
              </a:ext>
            </a:extLst>
          </p:cNvPr>
          <p:cNvSpPr txBox="1"/>
          <p:nvPr/>
        </p:nvSpPr>
        <p:spPr>
          <a:xfrm>
            <a:off x="0" y="1004143"/>
            <a:ext cx="48577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WOODAN is een </a:t>
            </a:r>
            <a:r>
              <a:rPr lang="nl-NL" sz="28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gratis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te gebruiken </a:t>
            </a:r>
            <a:r>
              <a:rPr lang="nl-NL" sz="28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webdatabase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voor </a:t>
            </a:r>
            <a:r>
              <a:rPr lang="nl-NL" sz="28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archeologische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</a:t>
            </a:r>
            <a:r>
              <a:rPr lang="nl-NL" sz="28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artefacten 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van</a:t>
            </a:r>
            <a:r>
              <a:rPr lang="nl-NL" sz="28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hout</a:t>
            </a:r>
          </a:p>
          <a:p>
            <a:endParaRPr lang="nl-NL" sz="2800" dirty="0">
              <a:solidFill>
                <a:srgbClr val="00B050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  <a:p>
            <a:r>
              <a:rPr lang="nl-NL" sz="28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www.woodan.org</a:t>
            </a:r>
          </a:p>
        </p:txBody>
      </p:sp>
      <p:pic>
        <p:nvPicPr>
          <p:cNvPr id="29" name="Afbeelding 28" descr="Afbeelding met tekst, kantoorartikelen, nietmachine, vangst&#10;&#10;Automatisch gegenereerde beschrijving">
            <a:extLst>
              <a:ext uri="{FF2B5EF4-FFF2-40B4-BE49-F238E27FC236}">
                <a16:creationId xmlns:a16="http://schemas.microsoft.com/office/drawing/2014/main" id="{A574A6D2-E1EB-4AF6-0E8C-21E137C9B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103" y="5493052"/>
            <a:ext cx="1866127" cy="1399595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1D439B9-0A1D-E472-AC37-CC222E94A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513" y="1004143"/>
            <a:ext cx="7004075" cy="37066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4792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close-up van boomschors">
            <a:extLst>
              <a:ext uri="{FF2B5EF4-FFF2-40B4-BE49-F238E27FC236}">
                <a16:creationId xmlns:a16="http://schemas.microsoft.com/office/drawing/2014/main" id="{FB979F51-1FDC-4F10-A363-8068A0DC1C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905"/>
            <a:ext cx="12261163" cy="6896905"/>
          </a:xfr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7C7447B-077A-4961-86A9-5923BCAB480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/>
          <a:p>
            <a:pPr rtl="0"/>
            <a:r>
              <a:rPr lang="nl-NL" dirty="0"/>
              <a:t>2022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BE8F5CA-1242-4729-AC43-4CCF2FB9DC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835076A-B549-4546-935E-70B9152B05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nl-NL" smtClean="0"/>
              <a:pPr rtl="0"/>
              <a:t>40</a:t>
            </a:fld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C56ECC4-6B4E-3C49-D4D5-31640D217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089" y="1445089"/>
            <a:ext cx="6613389" cy="2406528"/>
          </a:xfrm>
        </p:spPr>
        <p:txBody>
          <a:bodyPr/>
          <a:lstStyle/>
          <a:p>
            <a:r>
              <a:rPr lang="nl-NL" sz="6000" dirty="0"/>
              <a:t>Vragen?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3A77EB2-542A-B3C8-639D-1E37E5D82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364" y="1091681"/>
            <a:ext cx="3778790" cy="489857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453897F-680B-BA22-136B-3E156C9BE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61" y="4340140"/>
            <a:ext cx="609141" cy="58477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1C88F44-80A4-E98B-FF60-69851CFE534A}"/>
              </a:ext>
            </a:extLst>
          </p:cNvPr>
          <p:cNvSpPr txBox="1"/>
          <p:nvPr/>
        </p:nvSpPr>
        <p:spPr>
          <a:xfrm>
            <a:off x="1238402" y="4340140"/>
            <a:ext cx="60180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B0F0"/>
                </a:solidFill>
              </a:rPr>
              <a:t>@WOODAN_wooden_artefacts</a:t>
            </a:r>
          </a:p>
        </p:txBody>
      </p:sp>
    </p:spTree>
    <p:extLst>
      <p:ext uri="{BB962C8B-B14F-4D97-AF65-F5344CB8AC3E}">
        <p14:creationId xmlns:p14="http://schemas.microsoft.com/office/powerpoint/2010/main" val="1642767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C4D3F370-275E-F792-30BA-65B154783BE5}"/>
              </a:ext>
            </a:extLst>
          </p:cNvPr>
          <p:cNvSpPr/>
          <p:nvPr/>
        </p:nvSpPr>
        <p:spPr>
          <a:xfrm>
            <a:off x="7443788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5</a:t>
            </a:fld>
            <a:endParaRPr lang="nl-NL" noProof="0"/>
          </a:p>
        </p:txBody>
      </p:sp>
      <p:pic>
        <p:nvPicPr>
          <p:cNvPr id="3" name="Afbeelding 2" descr="Afbeelding met tekst, gereedschap&#10;&#10;Automatisch gegenereerde beschrijving">
            <a:extLst>
              <a:ext uri="{FF2B5EF4-FFF2-40B4-BE49-F238E27FC236}">
                <a16:creationId xmlns:a16="http://schemas.microsoft.com/office/drawing/2014/main" id="{0862EDFF-B2EB-0B03-E32B-9A67D3822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400" y="5467933"/>
            <a:ext cx="1866125" cy="139959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E18F337-8126-7BBE-F071-3E3DB2910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5458408"/>
            <a:ext cx="1866127" cy="1399595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F5262833-D21F-E538-1386-959A6E78BDB3}"/>
              </a:ext>
            </a:extLst>
          </p:cNvPr>
          <p:cNvSpPr txBox="1"/>
          <p:nvPr/>
        </p:nvSpPr>
        <p:spPr>
          <a:xfrm>
            <a:off x="7443788" y="355600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>
                <a:solidFill>
                  <a:schemeClr val="bg1"/>
                </a:solidFill>
                <a:latin typeface="Stencil" panose="040409050D0802020404" pitchFamily="82" charset="0"/>
              </a:rPr>
              <a:t>Qu'est-ce que WOODAN?</a:t>
            </a:r>
            <a:endParaRPr lang="nl-NL" sz="2800" u="sng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475924F-6DB7-3970-1A12-225FC0CA5B31}"/>
              </a:ext>
            </a:extLst>
          </p:cNvPr>
          <p:cNvSpPr txBox="1"/>
          <p:nvPr/>
        </p:nvSpPr>
        <p:spPr>
          <a:xfrm>
            <a:off x="7443788" y="878820"/>
            <a:ext cx="53387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WOODAN is begonnen in </a:t>
            </a:r>
            <a:r>
              <a:rPr lang="nl-NL" sz="2800" dirty="0" err="1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nederland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, maar draait </a:t>
            </a:r>
          </a:p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nu in </a:t>
            </a:r>
            <a:r>
              <a:rPr lang="nl-NL" sz="2800" dirty="0">
                <a:solidFill>
                  <a:srgbClr val="0070C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meerdere talen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Duits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Engels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Frans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Nederlands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90131A33-0CAC-BE1C-8C15-1109336D1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768" y="5467929"/>
            <a:ext cx="1866128" cy="1399596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1FC0BD60-B218-C362-5017-265A6A8CC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66" y="384431"/>
            <a:ext cx="6637903" cy="4772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02102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20FC2301-556D-FC82-2C4B-1CE8E0A45A01}"/>
              </a:ext>
            </a:extLst>
          </p:cNvPr>
          <p:cNvSpPr/>
          <p:nvPr/>
        </p:nvSpPr>
        <p:spPr>
          <a:xfrm>
            <a:off x="0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6</a:t>
            </a:fld>
            <a:endParaRPr lang="nl-NL" noProof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AE0BC9C-D75A-F49F-88A6-C42CA76796F5}"/>
              </a:ext>
            </a:extLst>
          </p:cNvPr>
          <p:cNvSpPr txBox="1"/>
          <p:nvPr/>
        </p:nvSpPr>
        <p:spPr>
          <a:xfrm>
            <a:off x="1" y="446276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Hoe zoek ik?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B51338B-09D1-028D-A6F7-32C2A6C744A4}"/>
              </a:ext>
            </a:extLst>
          </p:cNvPr>
          <p:cNvSpPr txBox="1"/>
          <p:nvPr/>
        </p:nvSpPr>
        <p:spPr>
          <a:xfrm>
            <a:off x="0" y="1004143"/>
            <a:ext cx="47482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Als gebruiker kies je de taal waarin je wil werken </a:t>
            </a:r>
          </a:p>
          <a:p>
            <a:endParaRPr lang="nl-NL" sz="2800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Je kunt vervolgens een </a:t>
            </a:r>
            <a:r>
              <a:rPr lang="nl-NL" sz="28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vrije zoekterm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invullen</a:t>
            </a:r>
            <a:endParaRPr lang="nl-NL" sz="2800" dirty="0">
              <a:solidFill>
                <a:srgbClr val="00B050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CC5238-F15E-E180-0D52-F67BB2578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4445" r="47188" b="67083"/>
          <a:stretch/>
        </p:blipFill>
        <p:spPr>
          <a:xfrm>
            <a:off x="4983450" y="193450"/>
            <a:ext cx="6716593" cy="2892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4BC42A5-EA32-A56D-526F-B3D09382B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450" y="3336831"/>
            <a:ext cx="6722506" cy="19019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Afbeelding 10" descr="Afbeelding met transport, wiel, oud&#10;&#10;Automatisch gegenereerde beschrijving">
            <a:extLst>
              <a:ext uri="{FF2B5EF4-FFF2-40B4-BE49-F238E27FC236}">
                <a16:creationId xmlns:a16="http://schemas.microsoft.com/office/drawing/2014/main" id="{1918E369-6840-493B-AA8A-EB8F180E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875" y="5458406"/>
            <a:ext cx="1866125" cy="1399594"/>
          </a:xfrm>
          <a:prstGeom prst="rect">
            <a:avLst/>
          </a:prstGeom>
        </p:spPr>
      </p:pic>
      <p:pic>
        <p:nvPicPr>
          <p:cNvPr id="14" name="Afbeelding 13" descr="Afbeelding met houten, wit, deur, kledingkast&#10;&#10;Automatisch gegenereerde beschrijving">
            <a:extLst>
              <a:ext uri="{FF2B5EF4-FFF2-40B4-BE49-F238E27FC236}">
                <a16:creationId xmlns:a16="http://schemas.microsoft.com/office/drawing/2014/main" id="{630A16DE-3466-1FE3-B771-C7DD254F3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106" y="5475726"/>
            <a:ext cx="1866130" cy="1399598"/>
          </a:xfrm>
          <a:prstGeom prst="rect">
            <a:avLst/>
          </a:prstGeom>
        </p:spPr>
      </p:pic>
      <p:pic>
        <p:nvPicPr>
          <p:cNvPr id="20" name="Afbeelding 19" descr="Afbeelding met pentekening&#10;&#10;Automatisch gegenereerde beschrijving">
            <a:extLst>
              <a:ext uri="{FF2B5EF4-FFF2-40B4-BE49-F238E27FC236}">
                <a16:creationId xmlns:a16="http://schemas.microsoft.com/office/drawing/2014/main" id="{B06C4430-AA7E-3FB5-0859-52A8E181E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67931"/>
            <a:ext cx="1866131" cy="139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95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C4D3F370-275E-F792-30BA-65B154783BE5}"/>
              </a:ext>
            </a:extLst>
          </p:cNvPr>
          <p:cNvSpPr/>
          <p:nvPr/>
        </p:nvSpPr>
        <p:spPr>
          <a:xfrm>
            <a:off x="7443788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7</a:t>
            </a:fld>
            <a:endParaRPr lang="nl-NL" noProof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5262833-D21F-E538-1386-959A6E78BDB3}"/>
              </a:ext>
            </a:extLst>
          </p:cNvPr>
          <p:cNvSpPr txBox="1"/>
          <p:nvPr/>
        </p:nvSpPr>
        <p:spPr>
          <a:xfrm>
            <a:off x="7443788" y="325140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Hoe zoekt WOODAN?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475924F-6DB7-3970-1A12-225FC0CA5B31}"/>
              </a:ext>
            </a:extLst>
          </p:cNvPr>
          <p:cNvSpPr txBox="1"/>
          <p:nvPr/>
        </p:nvSpPr>
        <p:spPr>
          <a:xfrm>
            <a:off x="7443788" y="848360"/>
            <a:ext cx="47482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Woodan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gebruikt </a:t>
            </a:r>
            <a:r>
              <a:rPr lang="nl-NL" sz="2800" dirty="0">
                <a:solidFill>
                  <a:srgbClr val="0070C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slim zoeken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om te kijken of je zoekterm bestaat in een van de velden.</a:t>
            </a:r>
          </a:p>
          <a:p>
            <a:endParaRPr lang="nl-NL" sz="2800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Met </a:t>
            </a:r>
            <a:r>
              <a:rPr lang="nl-NL" sz="2800" dirty="0">
                <a:solidFill>
                  <a:srgbClr val="0070C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uitgebreid zoeken 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kun je op meerdere termen zoeken.</a:t>
            </a:r>
            <a:endParaRPr lang="nl-NL" sz="2800" dirty="0">
              <a:solidFill>
                <a:srgbClr val="00B050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7032F35-5B0A-22AC-7BAA-0AD36FF3C7AD}"/>
              </a:ext>
            </a:extLst>
          </p:cNvPr>
          <p:cNvSpPr txBox="1"/>
          <p:nvPr/>
        </p:nvSpPr>
        <p:spPr>
          <a:xfrm>
            <a:off x="350045" y="797568"/>
            <a:ext cx="61102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Houtsoort 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Object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WOODAN-nummer 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Primaire functie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Land </a:t>
            </a:r>
          </a:p>
          <a:p>
            <a:pPr marL="342900" indent="-342900">
              <a:buAutoNum type="arabicPeriod"/>
            </a:pPr>
            <a:r>
              <a:rPr lang="nl-NL" sz="2400" dirty="0" err="1">
                <a:latin typeface="Gill Sans Nova Cond XBd" panose="020B0A06020104020203" pitchFamily="34" charset="0"/>
              </a:rPr>
              <a:t>Archeoregio</a:t>
            </a:r>
            <a:endParaRPr lang="nl-NL" sz="2400" dirty="0">
              <a:latin typeface="Gill Sans Nova Cond XBd" panose="020B0A06020104020203" pitchFamily="34" charset="0"/>
            </a:endParaRP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Provincie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Gemeente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Plaats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Toponiem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Site</a:t>
            </a:r>
          </a:p>
          <a:p>
            <a:pPr marL="342900" indent="-342900">
              <a:buAutoNum type="arabicPeriod"/>
            </a:pPr>
            <a:r>
              <a:rPr lang="nl-NL" sz="2400" dirty="0">
                <a:latin typeface="Gill Sans Nova Cond XBd" panose="020B0A06020104020203" pitchFamily="34" charset="0"/>
              </a:rPr>
              <a:t>Onderzoeksmethode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61CE4D5-212A-2489-426D-DB3E3CFCCB47}"/>
              </a:ext>
            </a:extLst>
          </p:cNvPr>
          <p:cNvSpPr txBox="1"/>
          <p:nvPr/>
        </p:nvSpPr>
        <p:spPr>
          <a:xfrm>
            <a:off x="3512344" y="788041"/>
            <a:ext cx="61102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Opgravende instantie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Projectcode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Context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Startperiode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Eindperiode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Volledigheid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Natuurlijke conservatie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Type object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Secundaire functie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Houtspecialist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Boomdeel</a:t>
            </a:r>
          </a:p>
          <a:p>
            <a:pPr marL="342900" indent="-342900">
              <a:buAutoNum type="arabicPeriod" startAt="13"/>
            </a:pPr>
            <a:r>
              <a:rPr lang="nl-NL" sz="2400" dirty="0">
                <a:latin typeface="Gill Sans Nova Cond XBd" panose="020B0A06020104020203" pitchFamily="34" charset="0"/>
              </a:rPr>
              <a:t>Stamcode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543A718-D373-3265-E4DD-540D5C4750C5}"/>
              </a:ext>
            </a:extLst>
          </p:cNvPr>
          <p:cNvSpPr txBox="1"/>
          <p:nvPr/>
        </p:nvSpPr>
        <p:spPr>
          <a:xfrm>
            <a:off x="350045" y="386695"/>
            <a:ext cx="6110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latin typeface="Gill Sans Nova Cond XBd" panose="020B0A06020104020203" pitchFamily="34" charset="0"/>
              </a:rPr>
              <a:t>Slim Zoeken kijkt naar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A5FC3984-868B-FD4A-4186-4DCB828C6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458408"/>
            <a:ext cx="1866127" cy="1399595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606528A0-5D47-1372-7956-924688B55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871" y="5460785"/>
            <a:ext cx="1875653" cy="140674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0892EBC5-E578-444E-E1F9-47DE2C515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003" y="5460784"/>
            <a:ext cx="1875654" cy="140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8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20FC2301-556D-FC82-2C4B-1CE8E0A45A01}"/>
              </a:ext>
            </a:extLst>
          </p:cNvPr>
          <p:cNvSpPr/>
          <p:nvPr/>
        </p:nvSpPr>
        <p:spPr>
          <a:xfrm>
            <a:off x="0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8</a:t>
            </a:fld>
            <a:endParaRPr lang="nl-NL" noProof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0AE0BC9C-D75A-F49F-88A6-C42CA76796F5}"/>
              </a:ext>
            </a:extLst>
          </p:cNvPr>
          <p:cNvSpPr txBox="1"/>
          <p:nvPr/>
        </p:nvSpPr>
        <p:spPr>
          <a:xfrm>
            <a:off x="1" y="446276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In een tabel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B51338B-09D1-028D-A6F7-32C2A6C744A4}"/>
              </a:ext>
            </a:extLst>
          </p:cNvPr>
          <p:cNvSpPr txBox="1"/>
          <p:nvPr/>
        </p:nvSpPr>
        <p:spPr>
          <a:xfrm>
            <a:off x="0" y="1004143"/>
            <a:ext cx="47482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Woodan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 toont de resultaten standaard in een </a:t>
            </a:r>
            <a:r>
              <a:rPr lang="nl-NL" sz="2800" dirty="0">
                <a:solidFill>
                  <a:srgbClr val="00B05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tabel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.</a:t>
            </a:r>
          </a:p>
          <a:p>
            <a:endParaRPr lang="nl-NL" sz="2800" dirty="0">
              <a:solidFill>
                <a:srgbClr val="00B050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Door op een regel te klikken ga je naar de details</a:t>
            </a:r>
            <a:endParaRPr lang="nl-NL" sz="2400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</p:txBody>
      </p:sp>
      <p:pic>
        <p:nvPicPr>
          <p:cNvPr id="53" name="Afbeelding 52">
            <a:extLst>
              <a:ext uri="{FF2B5EF4-FFF2-40B4-BE49-F238E27FC236}">
                <a16:creationId xmlns:a16="http://schemas.microsoft.com/office/drawing/2014/main" id="{20AD4C09-8D8A-BD52-3FC8-81644A5BD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43" y="95250"/>
            <a:ext cx="7196916" cy="53218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5" name="Afbeelding 54" descr="Afbeelding met pentekening&#10;&#10;Automatisch gegenereerde beschrijving">
            <a:extLst>
              <a:ext uri="{FF2B5EF4-FFF2-40B4-BE49-F238E27FC236}">
                <a16:creationId xmlns:a16="http://schemas.microsoft.com/office/drawing/2014/main" id="{0EF86961-C0E8-CE84-2030-5A73AD8AD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8406"/>
            <a:ext cx="1878831" cy="1409123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117C76E5-650B-1184-10FD-58290EFE8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106" y="5458402"/>
            <a:ext cx="1878831" cy="1409123"/>
          </a:xfrm>
          <a:prstGeom prst="rect">
            <a:avLst/>
          </a:prstGeom>
        </p:spPr>
      </p:pic>
      <p:pic>
        <p:nvPicPr>
          <p:cNvPr id="59" name="Afbeelding 58" descr="Afbeelding met tekst, steen&#10;&#10;Automatisch gegenereerde beschrijving">
            <a:extLst>
              <a:ext uri="{FF2B5EF4-FFF2-40B4-BE49-F238E27FC236}">
                <a16:creationId xmlns:a16="http://schemas.microsoft.com/office/drawing/2014/main" id="{7C9BEDD8-847D-3576-4709-FCAE57493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3169" y="5458402"/>
            <a:ext cx="1878831" cy="140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02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C4D3F370-275E-F792-30BA-65B154783BE5}"/>
              </a:ext>
            </a:extLst>
          </p:cNvPr>
          <p:cNvSpPr/>
          <p:nvPr/>
        </p:nvSpPr>
        <p:spPr>
          <a:xfrm>
            <a:off x="7443788" y="0"/>
            <a:ext cx="474821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jdelijke aanduiding voor datum 4" hidden="1">
            <a:extLst>
              <a:ext uri="{FF2B5EF4-FFF2-40B4-BE49-F238E27FC236}">
                <a16:creationId xmlns:a16="http://schemas.microsoft.com/office/drawing/2014/main" id="{FE0E7508-4D6B-B1FC-F02E-E7384F2B5E4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3810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/>
              <a:t>20XX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0B3CD9-C7C1-18A2-94DB-1F37EADD351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nl-NL" noProof="0" dirty="0" err="1"/>
              <a:t>Woodan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rescue</a:t>
            </a:r>
            <a:endParaRPr lang="nl-NL" noProof="0" dirty="0"/>
          </a:p>
        </p:txBody>
      </p:sp>
      <p:sp>
        <p:nvSpPr>
          <p:cNvPr id="7" name="Tijdelijke aanduiding voor dianummer 6" hidden="1">
            <a:extLst>
              <a:ext uri="{FF2B5EF4-FFF2-40B4-BE49-F238E27FC236}">
                <a16:creationId xmlns:a16="http://schemas.microsoft.com/office/drawing/2014/main" id="{F9BC146C-FE84-2F43-86DD-E680789325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nl-NL" noProof="0" smtClean="0"/>
              <a:pPr rtl="0">
                <a:spcAft>
                  <a:spcPts val="600"/>
                </a:spcAft>
              </a:pPr>
              <a:t>9</a:t>
            </a:fld>
            <a:endParaRPr lang="nl-NL" noProof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5262833-D21F-E538-1386-959A6E78BDB3}"/>
              </a:ext>
            </a:extLst>
          </p:cNvPr>
          <p:cNvSpPr txBox="1"/>
          <p:nvPr/>
        </p:nvSpPr>
        <p:spPr>
          <a:xfrm>
            <a:off x="7443788" y="325140"/>
            <a:ext cx="474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u="sng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Kolom &amp; </a:t>
            </a:r>
            <a:r>
              <a:rPr lang="nl-NL" sz="2800" u="sng" dirty="0" err="1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excel</a:t>
            </a:r>
            <a:endParaRPr lang="nl-NL" sz="2800" u="sng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475924F-6DB7-3970-1A12-225FC0CA5B31}"/>
              </a:ext>
            </a:extLst>
          </p:cNvPr>
          <p:cNvSpPr txBox="1"/>
          <p:nvPr/>
        </p:nvSpPr>
        <p:spPr>
          <a:xfrm>
            <a:off x="7443788" y="848360"/>
            <a:ext cx="47482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Bij de tabel kun je zelf de </a:t>
            </a:r>
            <a:r>
              <a:rPr lang="nl-NL" sz="2800" dirty="0">
                <a:solidFill>
                  <a:srgbClr val="0070C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weergave van de kolommen 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aanpassen</a:t>
            </a:r>
          </a:p>
          <a:p>
            <a:endParaRPr lang="nl-NL" sz="2800" dirty="0">
              <a:solidFill>
                <a:schemeClr val="bg1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  <a:p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Ook kun je alle data </a:t>
            </a:r>
            <a:r>
              <a:rPr lang="nl-NL" sz="2800" dirty="0">
                <a:solidFill>
                  <a:srgbClr val="0070C0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exporteren </a:t>
            </a:r>
            <a:r>
              <a:rPr lang="nl-NL" sz="2800" dirty="0">
                <a:solidFill>
                  <a:schemeClr val="bg1"/>
                </a:solidFill>
                <a:latin typeface="Stencil" panose="040409050D0802020404" pitchFamily="82" charset="0"/>
                <a:ea typeface="STFangsong" panose="020B0503020204020204" pitchFamily="2" charset="-122"/>
                <a:cs typeface="Courier New" panose="02070309020205020404" pitchFamily="49" charset="0"/>
              </a:rPr>
              <a:t>naar bijvoorbeeld Excel</a:t>
            </a:r>
            <a:endParaRPr lang="nl-NL" sz="2800" dirty="0">
              <a:solidFill>
                <a:srgbClr val="00B050"/>
              </a:solidFill>
              <a:latin typeface="Stencil" panose="040409050D0802020404" pitchFamily="82" charset="0"/>
              <a:ea typeface="STFangsong" panose="020B0503020204020204" pitchFamily="2" charset="-122"/>
              <a:cs typeface="Courier New" panose="02070309020205020404" pitchFamily="49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AC92837-DD44-1F9D-9BC7-9EEB18861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32" y="3095262"/>
            <a:ext cx="4181475" cy="118853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AB79BBC-B11A-FA50-2962-B394DFB8E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2190685"/>
            <a:ext cx="2019262" cy="265747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33A3949-5B6D-1550-D9B1-21AA6A92A2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964"/>
          <a:stretch/>
        </p:blipFill>
        <p:spPr>
          <a:xfrm>
            <a:off x="490537" y="329611"/>
            <a:ext cx="6231441" cy="1674718"/>
          </a:xfrm>
          <a:prstGeom prst="rect">
            <a:avLst/>
          </a:prstGeom>
        </p:spPr>
      </p:pic>
      <p:pic>
        <p:nvPicPr>
          <p:cNvPr id="16" name="Afbeelding 15" descr="Afbeelding met tekst, illustratie, verbandtrommel&#10;&#10;Automatisch gegenereerde beschrijving">
            <a:extLst>
              <a:ext uri="{FF2B5EF4-FFF2-40B4-BE49-F238E27FC236}">
                <a16:creationId xmlns:a16="http://schemas.microsoft.com/office/drawing/2014/main" id="{404288F4-E628-BC27-6077-644EF57E8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334" y="4385996"/>
            <a:ext cx="1325785" cy="123051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989567D-7436-B7C9-CF6F-56C8C0103D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623" y="4387790"/>
            <a:ext cx="1000125" cy="1228725"/>
          </a:xfrm>
          <a:prstGeom prst="rect">
            <a:avLst/>
          </a:prstGeom>
        </p:spPr>
      </p:pic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8BFB9111-1DE1-C809-F2A3-1C23C4DC44DB}"/>
              </a:ext>
            </a:extLst>
          </p:cNvPr>
          <p:cNvCxnSpPr/>
          <p:nvPr/>
        </p:nvCxnSpPr>
        <p:spPr>
          <a:xfrm flipV="1">
            <a:off x="2790825" y="2402631"/>
            <a:ext cx="0" cy="4448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74FFA281-AE8A-E0D5-1BDE-7C3D363CB7A9}"/>
              </a:ext>
            </a:extLst>
          </p:cNvPr>
          <p:cNvCxnSpPr>
            <a:endCxn id="22" idx="1"/>
          </p:cNvCxnSpPr>
          <p:nvPr/>
        </p:nvCxnSpPr>
        <p:spPr>
          <a:xfrm>
            <a:off x="2790825" y="2402631"/>
            <a:ext cx="465296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 descr="Afbeelding met tekst&#10;&#10;Automatisch gegenereerde beschrijving">
            <a:extLst>
              <a:ext uri="{FF2B5EF4-FFF2-40B4-BE49-F238E27FC236}">
                <a16:creationId xmlns:a16="http://schemas.microsoft.com/office/drawing/2014/main" id="{D46EEB4C-486E-655E-C268-7C964B8CBA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1769" y="5460787"/>
            <a:ext cx="1875651" cy="1406738"/>
          </a:xfrm>
          <a:prstGeom prst="rect">
            <a:avLst/>
          </a:prstGeom>
        </p:spPr>
      </p:pic>
      <p:pic>
        <p:nvPicPr>
          <p:cNvPr id="31" name="Afbeelding 30" descr="Afbeelding met lijn&#10;&#10;Automatisch gegenereerde beschrijving">
            <a:extLst>
              <a:ext uri="{FF2B5EF4-FFF2-40B4-BE49-F238E27FC236}">
                <a16:creationId xmlns:a16="http://schemas.microsoft.com/office/drawing/2014/main" id="{442A0DCE-EFD0-330D-38FB-D17D8C3EB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5401" y="5477456"/>
            <a:ext cx="1866125" cy="1399594"/>
          </a:xfrm>
          <a:prstGeom prst="rect">
            <a:avLst/>
          </a:prstGeom>
        </p:spPr>
      </p:pic>
      <p:pic>
        <p:nvPicPr>
          <p:cNvPr id="47" name="Afbeelding 46" descr="Afbeelding met weekdier, ongewerveld, mossel, tweekleppig schelpdier&#10;&#10;Automatisch gegenereerde beschrijving">
            <a:extLst>
              <a:ext uri="{FF2B5EF4-FFF2-40B4-BE49-F238E27FC236}">
                <a16:creationId xmlns:a16="http://schemas.microsoft.com/office/drawing/2014/main" id="{0AE8FA77-99C5-88C9-EF47-E50FA7482A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42106"/>
            <a:ext cx="1887859" cy="141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77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Dark Wood">
      <a:dk1>
        <a:srgbClr val="192A2E"/>
      </a:dk1>
      <a:lt1>
        <a:srgbClr val="FFFFFF"/>
      </a:lt1>
      <a:dk2>
        <a:srgbClr val="936959"/>
      </a:dk2>
      <a:lt2>
        <a:srgbClr val="576466"/>
      </a:lt2>
      <a:accent1>
        <a:srgbClr val="192A2E"/>
      </a:accent1>
      <a:accent2>
        <a:srgbClr val="41536D"/>
      </a:accent2>
      <a:accent3>
        <a:srgbClr val="7F3A33"/>
      </a:accent3>
      <a:accent4>
        <a:srgbClr val="B2714B"/>
      </a:accent4>
      <a:accent5>
        <a:srgbClr val="D5C9BD"/>
      </a:accent5>
      <a:accent6>
        <a:srgbClr val="8D9C95"/>
      </a:accent6>
      <a:hlink>
        <a:srgbClr val="EAEAEA"/>
      </a:hlink>
      <a:folHlink>
        <a:srgbClr val="954F72"/>
      </a:folHlink>
    </a:clrScheme>
    <a:fontScheme name="Dark Wood">
      <a:majorFont>
        <a:latin typeface="Bodoni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8847007_TF00564740_Win32" id="{845E5C60-6D46-48AA-A471-4AC8908C3D90}" vid="{0704E22C-BA2B-4F42-97BD-A22F3ED5F416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94F112-2C18-4A4B-8670-27820EBCA1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EA95FB-CA08-49B7-ACB3-F9D3CF51D93A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571BCEA-BFD4-4A19-A553-5C9F87CB8F2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5791</TotalTime>
  <Words>1077</Words>
  <Application>Microsoft Office PowerPoint</Application>
  <PresentationFormat>Breedbeeld</PresentationFormat>
  <Paragraphs>311</Paragraphs>
  <Slides>40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54" baseType="lpstr">
      <vt:lpstr>Arial</vt:lpstr>
      <vt:lpstr>Avenir Next LT Pro</vt:lpstr>
      <vt:lpstr>Bodoni MT</vt:lpstr>
      <vt:lpstr>Bradley Hand ITC</vt:lpstr>
      <vt:lpstr>Calibri</vt:lpstr>
      <vt:lpstr>Castellar</vt:lpstr>
      <vt:lpstr>Courier New</vt:lpstr>
      <vt:lpstr>Gill Sans Nova Cond XBd</vt:lpstr>
      <vt:lpstr>Impact</vt:lpstr>
      <vt:lpstr>Rockwell Extra Bold</vt:lpstr>
      <vt:lpstr>Stencil</vt:lpstr>
      <vt:lpstr>Verdana</vt:lpstr>
      <vt:lpstr>Wingdings</vt:lpstr>
      <vt:lpstr>Office-thema</vt:lpstr>
      <vt:lpstr>PowerPoint-presentatie</vt:lpstr>
      <vt:lpstr>Inhoud 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Deel 4: WOODAN en de Toekomst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WOODAN TO THE RESCUE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 titel</dc:title>
  <dc:creator>Stephan Nicolay</dc:creator>
  <cp:lastModifiedBy>Stephan Nicolay</cp:lastModifiedBy>
  <cp:revision>10</cp:revision>
  <dcterms:created xsi:type="dcterms:W3CDTF">2022-05-02T20:04:18Z</dcterms:created>
  <dcterms:modified xsi:type="dcterms:W3CDTF">2022-09-12T21:29:41Z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